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39"/>
  </p:notes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5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60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61" r:id="rId30"/>
    <p:sldId id="286" r:id="rId31"/>
    <p:sldId id="262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84"/>
    <a:srgbClr val="EAF4F8"/>
    <a:srgbClr val="FFDC08"/>
    <a:srgbClr val="22ACF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86"/>
  </p:normalViewPr>
  <p:slideViewPr>
    <p:cSldViewPr snapToGrid="0" snapToObjects="1">
      <p:cViewPr>
        <p:scale>
          <a:sx n="64" d="100"/>
          <a:sy n="64" d="100"/>
        </p:scale>
        <p:origin x="2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5583A-93AE-E64B-A75B-4F9FB6EBCB10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B7E8-B6AF-094C-870D-AE2DB0E47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72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AB7E8-B6AF-094C-870D-AE2DB0E478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96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AB7E8-B6AF-094C-870D-AE2DB0E478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82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AB7E8-B6AF-094C-870D-AE2DB0E478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74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AB7E8-B6AF-094C-870D-AE2DB0E478A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95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AB7E8-B6AF-094C-870D-AE2DB0E478A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62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AB7E8-B6AF-094C-870D-AE2DB0E478A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38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AB7E8-B6AF-094C-870D-AE2DB0E478A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49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AB7E8-B6AF-094C-870D-AE2DB0E478A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14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AB7E8-B6AF-094C-870D-AE2DB0E478A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45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AB7E8-B6AF-094C-870D-AE2DB0E478A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99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AB7E8-B6AF-094C-870D-AE2DB0E478A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41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AB7E8-B6AF-094C-870D-AE2DB0E478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805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AB7E8-B6AF-094C-870D-AE2DB0E478A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582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AB7E8-B6AF-094C-870D-AE2DB0E478A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080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AB7E8-B6AF-094C-870D-AE2DB0E478A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620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AB7E8-B6AF-094C-870D-AE2DB0E478A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994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AB7E8-B6AF-094C-870D-AE2DB0E478A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716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AB7E8-B6AF-094C-870D-AE2DB0E478A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899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AB7E8-B6AF-094C-870D-AE2DB0E478A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13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AB7E8-B6AF-094C-870D-AE2DB0E478A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50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AB7E8-B6AF-094C-870D-AE2DB0E478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00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AB7E8-B6AF-094C-870D-AE2DB0E478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7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AB7E8-B6AF-094C-870D-AE2DB0E478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37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AB7E8-B6AF-094C-870D-AE2DB0E478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92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AB7E8-B6AF-094C-870D-AE2DB0E478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22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AB7E8-B6AF-094C-870D-AE2DB0E478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40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AB7E8-B6AF-094C-870D-AE2DB0E478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95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4"/>
          <p:cNvSpPr>
            <a:spLocks noChangeArrowheads="1"/>
          </p:cNvSpPr>
          <p:nvPr/>
        </p:nvSpPr>
        <p:spPr bwMode="auto">
          <a:xfrm>
            <a:off x="0" y="3511684"/>
            <a:ext cx="12192000" cy="3346315"/>
          </a:xfrm>
          <a:prstGeom prst="rect">
            <a:avLst/>
          </a:prstGeom>
          <a:solidFill>
            <a:srgbClr val="FDB9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2400"/>
          </a:p>
        </p:txBody>
      </p:sp>
      <p:sp>
        <p:nvSpPr>
          <p:cNvPr id="5" name="Rectangle 34"/>
          <p:cNvSpPr>
            <a:spLocks noChangeArrowheads="1"/>
          </p:cNvSpPr>
          <p:nvPr/>
        </p:nvSpPr>
        <p:spPr bwMode="auto">
          <a:xfrm>
            <a:off x="0" y="0"/>
            <a:ext cx="12192000" cy="3410084"/>
          </a:xfrm>
          <a:prstGeom prst="rect">
            <a:avLst/>
          </a:prstGeom>
          <a:solidFill>
            <a:srgbClr val="0046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2400"/>
          </a:p>
        </p:txBody>
      </p:sp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78317" y="5886450"/>
            <a:ext cx="12192000" cy="30777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rgbClr val="004684"/>
                </a:solidFill>
                <a:latin typeface="Arial" charset="0"/>
              </a:rPr>
              <a:t>North Carolina Agricultural and Technical State University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14400"/>
            <a:ext cx="12192000" cy="685800"/>
          </a:xfrm>
        </p:spPr>
        <p:txBody>
          <a:bodyPr/>
          <a:lstStyle>
            <a:lvl1pPr algn="ctr">
              <a:defRPr sz="2700" b="1">
                <a:solidFill>
                  <a:srgbClr val="FDB9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524000"/>
            <a:ext cx="12192000" cy="609600"/>
          </a:xfrm>
        </p:spPr>
        <p:txBody>
          <a:bodyPr/>
          <a:lstStyle>
            <a:lvl1pPr marL="0" indent="0" algn="ctr">
              <a:buFont typeface="Wingdings" pitchFamily="1" charset="2"/>
              <a:buNone/>
              <a:defRPr sz="2400">
                <a:solidFill>
                  <a:schemeClr val="bg1"/>
                </a:solidFill>
                <a:latin typeface="Georgia" pitchFamily="1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0"/>
          </p:nvPr>
        </p:nvSpPr>
        <p:spPr>
          <a:xfrm>
            <a:off x="5689600" y="64008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079" y="4261051"/>
            <a:ext cx="1254476" cy="152379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429979" y="4189681"/>
            <a:ext cx="2600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004684"/>
                </a:solidFill>
              </a:rPr>
              <a:t>®</a:t>
            </a:r>
            <a:endParaRPr lang="en-US" sz="800" dirty="0">
              <a:solidFill>
                <a:srgbClr val="0046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25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4233" y="307975"/>
            <a:ext cx="12192000" cy="704850"/>
          </a:xfrm>
          <a:prstGeom prst="rect">
            <a:avLst/>
          </a:prstGeom>
          <a:solidFill>
            <a:srgbClr val="FDB9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2400"/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1219200" y="457200"/>
            <a:ext cx="95504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b="1" smtClean="0">
                <a:solidFill>
                  <a:srgbClr val="004684"/>
                </a:solidFill>
                <a:latin typeface="Arial" charset="0"/>
              </a:rPr>
              <a:t>North Carolina Agricultural and Technical State University</a:t>
            </a:r>
            <a:endParaRPr lang="en-US" sz="1800" b="1" smtClean="0">
              <a:solidFill>
                <a:srgbClr val="004684"/>
              </a:solidFill>
              <a:latin typeface="Arial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-8467" y="0"/>
            <a:ext cx="12192000" cy="266700"/>
          </a:xfrm>
          <a:prstGeom prst="rect">
            <a:avLst/>
          </a:prstGeom>
          <a:solidFill>
            <a:srgbClr val="0046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2400"/>
          </a:p>
        </p:txBody>
      </p:sp>
      <p:pic>
        <p:nvPicPr>
          <p:cNvPr id="8" name="Picture 12" descr="®LETTER MARK_PMS123-288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152400"/>
            <a:ext cx="189653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9956800" y="6459538"/>
            <a:ext cx="9550400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rgbClr val="808080"/>
                </a:solidFill>
                <a:latin typeface="Arial" charset="0"/>
              </a:rPr>
              <a:t>www.ncat.edu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33600" y="2590800"/>
            <a:ext cx="44704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807200" y="2590800"/>
            <a:ext cx="4470400" cy="3505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14F205-AF2F-924A-A35A-705074B9E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46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4233" y="307975"/>
            <a:ext cx="12192000" cy="704850"/>
          </a:xfrm>
          <a:prstGeom prst="rect">
            <a:avLst/>
          </a:prstGeom>
          <a:solidFill>
            <a:srgbClr val="FDB9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2400"/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1219200" y="457200"/>
            <a:ext cx="95504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b="1" smtClean="0">
                <a:solidFill>
                  <a:srgbClr val="004684"/>
                </a:solidFill>
                <a:latin typeface="Arial" charset="0"/>
              </a:rPr>
              <a:t>North Carolina Agricultural and Technical State University</a:t>
            </a:r>
            <a:endParaRPr lang="en-US" sz="1800" b="1" smtClean="0">
              <a:solidFill>
                <a:srgbClr val="004684"/>
              </a:solidFill>
              <a:latin typeface="Arial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-8467" y="0"/>
            <a:ext cx="12192000" cy="266700"/>
          </a:xfrm>
          <a:prstGeom prst="rect">
            <a:avLst/>
          </a:prstGeom>
          <a:solidFill>
            <a:srgbClr val="0046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2400"/>
          </a:p>
        </p:txBody>
      </p:sp>
      <p:pic>
        <p:nvPicPr>
          <p:cNvPr id="8" name="Picture 12" descr="®LETTER MARK_PMS123-288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152400"/>
            <a:ext cx="189653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9956800" y="6459538"/>
            <a:ext cx="9550400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rgbClr val="808080"/>
                </a:solidFill>
                <a:latin typeface="Arial" charset="0"/>
              </a:rPr>
              <a:t>www.ncat.edu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2590800"/>
            <a:ext cx="44704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7200" y="2590800"/>
            <a:ext cx="44704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14F205-AF2F-924A-A35A-705074B9E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45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4233" y="307975"/>
            <a:ext cx="12192000" cy="704850"/>
          </a:xfrm>
          <a:prstGeom prst="rect">
            <a:avLst/>
          </a:prstGeom>
          <a:solidFill>
            <a:srgbClr val="FDB9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2400"/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1219200" y="457200"/>
            <a:ext cx="95504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b="1" smtClean="0">
                <a:solidFill>
                  <a:srgbClr val="004684"/>
                </a:solidFill>
                <a:latin typeface="Arial" charset="0"/>
              </a:rPr>
              <a:t>North Carolina Agricultural and Technical State University</a:t>
            </a:r>
            <a:endParaRPr lang="en-US" sz="1800" b="1" smtClean="0">
              <a:solidFill>
                <a:srgbClr val="004684"/>
              </a:solidFill>
              <a:latin typeface="Arial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-8467" y="0"/>
            <a:ext cx="12192000" cy="266700"/>
          </a:xfrm>
          <a:prstGeom prst="rect">
            <a:avLst/>
          </a:prstGeom>
          <a:solidFill>
            <a:srgbClr val="0046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2400"/>
          </a:p>
        </p:txBody>
      </p:sp>
      <p:pic>
        <p:nvPicPr>
          <p:cNvPr id="8" name="Picture 12" descr="®LETTER MARK_PMS123-288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152400"/>
            <a:ext cx="189653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9956800" y="6459538"/>
            <a:ext cx="9550400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rgbClr val="808080"/>
                </a:solidFill>
                <a:latin typeface="Arial" charset="0"/>
              </a:rPr>
              <a:t>www.ncat.edu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33600" y="2590800"/>
            <a:ext cx="4470400" cy="3505200"/>
          </a:xfrm>
        </p:spPr>
        <p:txBody>
          <a:bodyPr/>
          <a:lstStyle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807200" y="2590800"/>
            <a:ext cx="4470400" cy="3505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14F205-AF2F-924A-A35A-705074B9E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3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4233" y="307975"/>
            <a:ext cx="12192000" cy="704850"/>
          </a:xfrm>
          <a:prstGeom prst="rect">
            <a:avLst/>
          </a:prstGeom>
          <a:solidFill>
            <a:srgbClr val="FDB9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2400"/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1219200" y="457200"/>
            <a:ext cx="95504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b="1" smtClean="0">
                <a:solidFill>
                  <a:srgbClr val="004684"/>
                </a:solidFill>
                <a:latin typeface="Arial" charset="0"/>
              </a:rPr>
              <a:t>North Carolina Agricultural and Technical State University</a:t>
            </a:r>
            <a:endParaRPr lang="en-US" sz="1800" b="1" smtClean="0">
              <a:solidFill>
                <a:srgbClr val="004684"/>
              </a:solidFill>
              <a:latin typeface="Arial" charset="0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-8467" y="0"/>
            <a:ext cx="12192000" cy="266700"/>
          </a:xfrm>
          <a:prstGeom prst="rect">
            <a:avLst/>
          </a:prstGeom>
          <a:solidFill>
            <a:srgbClr val="0046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2400"/>
          </a:p>
        </p:txBody>
      </p:sp>
      <p:pic>
        <p:nvPicPr>
          <p:cNvPr id="7" name="Picture 12" descr="®LETTER MARK_PMS123-288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1" y="137410"/>
            <a:ext cx="1627266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9956800" y="6459538"/>
            <a:ext cx="9550400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rgbClr val="808080"/>
                </a:solidFill>
                <a:latin typeface="Arial" charset="0"/>
              </a:rPr>
              <a:t>www.ncat.edu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590800"/>
            <a:ext cx="9144000" cy="2667000"/>
          </a:xfrm>
        </p:spPr>
        <p:txBody>
          <a:bodyPr/>
          <a:lstStyle>
            <a:lvl2pPr>
              <a:defRPr sz="1800"/>
            </a:lvl2pPr>
            <a:lvl3pPr marL="914400" indent="-165100">
              <a:buClr>
                <a:srgbClr val="004684"/>
              </a:buClr>
              <a:buFont typeface="Arial" pitchFamily="34" charset="0"/>
              <a:buChar char="•"/>
              <a:defRPr sz="2000"/>
            </a:lvl3pPr>
            <a:lvl4pPr marL="1147763" indent="-115888" defTabSz="174625">
              <a:buClr>
                <a:srgbClr val="004684"/>
              </a:buClr>
              <a:buFont typeface="Courier New" pitchFamily="49" charset="0"/>
              <a:buChar char="o"/>
              <a:defRPr sz="1600"/>
            </a:lvl4pPr>
            <a:lvl5pPr marL="1371600" indent="-174625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	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14F205-AF2F-924A-A35A-705074B9E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05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4233" y="307975"/>
            <a:ext cx="12192000" cy="704850"/>
          </a:xfrm>
          <a:prstGeom prst="rect">
            <a:avLst/>
          </a:prstGeom>
          <a:solidFill>
            <a:srgbClr val="FDB9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2400"/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1219200" y="457200"/>
            <a:ext cx="95504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b="1" smtClean="0">
                <a:solidFill>
                  <a:srgbClr val="004684"/>
                </a:solidFill>
                <a:latin typeface="Arial" charset="0"/>
              </a:rPr>
              <a:t>North Carolina Agricultural and Technical State University</a:t>
            </a:r>
            <a:endParaRPr lang="en-US" sz="1800" b="1" smtClean="0">
              <a:solidFill>
                <a:srgbClr val="004684"/>
              </a:solidFill>
              <a:latin typeface="Arial" charset="0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-8467" y="0"/>
            <a:ext cx="12192000" cy="266700"/>
          </a:xfrm>
          <a:prstGeom prst="rect">
            <a:avLst/>
          </a:prstGeom>
          <a:solidFill>
            <a:srgbClr val="0046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2400"/>
          </a:p>
        </p:txBody>
      </p:sp>
      <p:pic>
        <p:nvPicPr>
          <p:cNvPr id="7" name="Picture 12" descr="®LETTER MARK_PMS123-288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152400"/>
            <a:ext cx="189653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9956800" y="6459538"/>
            <a:ext cx="9550400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rgbClr val="808080"/>
                </a:solidFill>
                <a:latin typeface="Arial" charset="0"/>
              </a:rPr>
              <a:t>www.ncat.edu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72800" y="6423025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fld id="{D814F205-AF2F-924A-A35A-705074B9E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3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4233" y="307975"/>
            <a:ext cx="12192000" cy="704850"/>
          </a:xfrm>
          <a:prstGeom prst="rect">
            <a:avLst/>
          </a:prstGeom>
          <a:solidFill>
            <a:srgbClr val="FDB9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2400"/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1219200" y="457200"/>
            <a:ext cx="95504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b="1" smtClean="0">
                <a:solidFill>
                  <a:srgbClr val="004684"/>
                </a:solidFill>
                <a:latin typeface="Arial" charset="0"/>
              </a:rPr>
              <a:t>North Carolina Agricultural and Technical State University</a:t>
            </a:r>
            <a:endParaRPr lang="en-US" sz="1800" b="1" smtClean="0">
              <a:solidFill>
                <a:srgbClr val="004684"/>
              </a:solidFill>
              <a:latin typeface="Arial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-8467" y="0"/>
            <a:ext cx="12192000" cy="266700"/>
          </a:xfrm>
          <a:prstGeom prst="rect">
            <a:avLst/>
          </a:prstGeom>
          <a:solidFill>
            <a:srgbClr val="0046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2400"/>
          </a:p>
        </p:txBody>
      </p:sp>
      <p:pic>
        <p:nvPicPr>
          <p:cNvPr id="8" name="Picture 12" descr="®LETTER MARK_PMS123-288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152400"/>
            <a:ext cx="189653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9956800" y="6459538"/>
            <a:ext cx="9550400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rgbClr val="808080"/>
                </a:solidFill>
                <a:latin typeface="Arial" charset="0"/>
              </a:rPr>
              <a:t>www.ncat.edu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2590800"/>
            <a:ext cx="44704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2590800"/>
            <a:ext cx="44704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-508000" y="1066800"/>
            <a:ext cx="416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14F205-AF2F-924A-A35A-705074B9E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19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4233" y="307975"/>
            <a:ext cx="12192000" cy="704850"/>
          </a:xfrm>
          <a:prstGeom prst="rect">
            <a:avLst/>
          </a:prstGeom>
          <a:solidFill>
            <a:srgbClr val="FDB9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2400"/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1219200" y="457200"/>
            <a:ext cx="95504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b="1" smtClean="0">
                <a:solidFill>
                  <a:srgbClr val="004684"/>
                </a:solidFill>
                <a:latin typeface="Arial" charset="0"/>
              </a:rPr>
              <a:t>North Carolina Agricultural and Technical State University</a:t>
            </a:r>
            <a:endParaRPr lang="en-US" sz="1800" b="1" smtClean="0">
              <a:solidFill>
                <a:srgbClr val="004684"/>
              </a:solidFill>
              <a:latin typeface="Arial" charset="0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-8467" y="0"/>
            <a:ext cx="12192000" cy="266700"/>
          </a:xfrm>
          <a:prstGeom prst="rect">
            <a:avLst/>
          </a:prstGeom>
          <a:solidFill>
            <a:srgbClr val="0046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2400"/>
          </a:p>
        </p:txBody>
      </p:sp>
      <p:pic>
        <p:nvPicPr>
          <p:cNvPr id="10" name="Picture 12" descr="®LETTER MARK_PMS123-288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152400"/>
            <a:ext cx="189653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9956800" y="6459538"/>
            <a:ext cx="9550400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rgbClr val="808080"/>
                </a:solidFill>
                <a:latin typeface="Arial" charset="0"/>
              </a:rPr>
              <a:t>www.ncat.edu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-508000" y="1066800"/>
            <a:ext cx="416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endParaRPr lang="en-US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14F205-AF2F-924A-A35A-705074B9E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01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4233" y="307975"/>
            <a:ext cx="12192000" cy="704850"/>
          </a:xfrm>
          <a:prstGeom prst="rect">
            <a:avLst/>
          </a:prstGeom>
          <a:solidFill>
            <a:srgbClr val="FDB9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2400"/>
          </a:p>
        </p:txBody>
      </p:sp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1219200" y="457200"/>
            <a:ext cx="95504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b="1" smtClean="0">
                <a:solidFill>
                  <a:srgbClr val="004684"/>
                </a:solidFill>
                <a:latin typeface="Arial" charset="0"/>
              </a:rPr>
              <a:t>North Carolina Agricultural and Technical State University</a:t>
            </a:r>
            <a:endParaRPr lang="en-US" sz="1800" b="1" smtClean="0">
              <a:solidFill>
                <a:srgbClr val="004684"/>
              </a:solidFill>
              <a:latin typeface="Arial" charset="0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-8467" y="0"/>
            <a:ext cx="12192000" cy="266700"/>
          </a:xfrm>
          <a:prstGeom prst="rect">
            <a:avLst/>
          </a:prstGeom>
          <a:solidFill>
            <a:srgbClr val="0046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2400"/>
          </a:p>
        </p:txBody>
      </p:sp>
      <p:pic>
        <p:nvPicPr>
          <p:cNvPr id="6" name="Picture 12" descr="®LETTER MARK_PMS123-288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152400"/>
            <a:ext cx="189653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9956800" y="6459538"/>
            <a:ext cx="9550400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rgbClr val="808080"/>
                </a:solidFill>
                <a:latin typeface="Arial" charset="0"/>
              </a:rPr>
              <a:t>www.ncat.edu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14F205-AF2F-924A-A35A-705074B9E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84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4233" y="307975"/>
            <a:ext cx="12192000" cy="704850"/>
          </a:xfrm>
          <a:prstGeom prst="rect">
            <a:avLst/>
          </a:prstGeom>
          <a:solidFill>
            <a:srgbClr val="FDB9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2400"/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1219200" y="457200"/>
            <a:ext cx="95504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b="1" smtClean="0">
                <a:solidFill>
                  <a:srgbClr val="004684"/>
                </a:solidFill>
                <a:latin typeface="Arial" charset="0"/>
              </a:rPr>
              <a:t>North Carolina Agricultural and Technical State University</a:t>
            </a:r>
            <a:endParaRPr lang="en-US" sz="1800" b="1" smtClean="0">
              <a:solidFill>
                <a:srgbClr val="004684"/>
              </a:solidFill>
              <a:latin typeface="Arial" charset="0"/>
            </a:endParaRP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-8467" y="0"/>
            <a:ext cx="12192000" cy="266700"/>
          </a:xfrm>
          <a:prstGeom prst="rect">
            <a:avLst/>
          </a:prstGeom>
          <a:solidFill>
            <a:srgbClr val="0046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2400"/>
          </a:p>
        </p:txBody>
      </p:sp>
      <p:pic>
        <p:nvPicPr>
          <p:cNvPr id="5" name="Picture 12" descr="®LETTER MARK_PMS123-288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152400"/>
            <a:ext cx="189653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9956800" y="6459538"/>
            <a:ext cx="9550400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rgbClr val="808080"/>
                </a:solidFill>
                <a:latin typeface="Arial" charset="0"/>
              </a:rPr>
              <a:t>www.ncat.edu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14F205-AF2F-924A-A35A-705074B9E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2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4233" y="307975"/>
            <a:ext cx="12192000" cy="704850"/>
          </a:xfrm>
          <a:prstGeom prst="rect">
            <a:avLst/>
          </a:prstGeom>
          <a:solidFill>
            <a:srgbClr val="FDB9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2400"/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1219200" y="457200"/>
            <a:ext cx="95504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b="1" smtClean="0">
                <a:solidFill>
                  <a:srgbClr val="004684"/>
                </a:solidFill>
                <a:latin typeface="Arial" charset="0"/>
              </a:rPr>
              <a:t>North Carolina Agricultural and Technical State University</a:t>
            </a:r>
            <a:endParaRPr lang="en-US" sz="1800" b="1" smtClean="0">
              <a:solidFill>
                <a:srgbClr val="004684"/>
              </a:solidFill>
              <a:latin typeface="Arial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-8467" y="0"/>
            <a:ext cx="12192000" cy="266700"/>
          </a:xfrm>
          <a:prstGeom prst="rect">
            <a:avLst/>
          </a:prstGeom>
          <a:solidFill>
            <a:srgbClr val="0046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2400"/>
          </a:p>
        </p:txBody>
      </p:sp>
      <p:pic>
        <p:nvPicPr>
          <p:cNvPr id="8" name="Picture 12" descr="®LETTER MARK_PMS123-288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152400"/>
            <a:ext cx="189653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9956800" y="6459538"/>
            <a:ext cx="9550400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rgbClr val="808080"/>
                </a:solidFill>
                <a:latin typeface="Arial" charset="0"/>
              </a:rPr>
              <a:t>www.ncat.edu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-508000" y="1066800"/>
            <a:ext cx="416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14F205-AF2F-924A-A35A-705074B9E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08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4233" y="307975"/>
            <a:ext cx="12192000" cy="704850"/>
          </a:xfrm>
          <a:prstGeom prst="rect">
            <a:avLst/>
          </a:prstGeom>
          <a:solidFill>
            <a:srgbClr val="FDB9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2400"/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1219200" y="457200"/>
            <a:ext cx="95504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b="1" smtClean="0">
                <a:solidFill>
                  <a:srgbClr val="004684"/>
                </a:solidFill>
                <a:latin typeface="Arial" charset="0"/>
              </a:rPr>
              <a:t>North Carolina Agricultural and Technical State University</a:t>
            </a:r>
            <a:endParaRPr lang="en-US" sz="1800" b="1" smtClean="0">
              <a:solidFill>
                <a:srgbClr val="004684"/>
              </a:solidFill>
              <a:latin typeface="Arial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-8467" y="0"/>
            <a:ext cx="12192000" cy="266700"/>
          </a:xfrm>
          <a:prstGeom prst="rect">
            <a:avLst/>
          </a:prstGeom>
          <a:solidFill>
            <a:srgbClr val="0046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2400"/>
          </a:p>
        </p:txBody>
      </p:sp>
      <p:pic>
        <p:nvPicPr>
          <p:cNvPr id="8" name="Picture 12" descr="®LETTER MARK_PMS123-288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152400"/>
            <a:ext cx="189653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9956800" y="6459538"/>
            <a:ext cx="9550400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rgbClr val="808080"/>
                </a:solidFill>
                <a:latin typeface="Arial" charset="0"/>
              </a:rPr>
              <a:t>www.ncat.edu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14F205-AF2F-924A-A35A-705074B9E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73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8"/>
          <p:cNvSpPr>
            <a:spLocks noChangeArrowheads="1"/>
          </p:cNvSpPr>
          <p:nvPr/>
        </p:nvSpPr>
        <p:spPr bwMode="auto">
          <a:xfrm>
            <a:off x="4233" y="307975"/>
            <a:ext cx="12192000" cy="704850"/>
          </a:xfrm>
          <a:prstGeom prst="rect">
            <a:avLst/>
          </a:prstGeom>
          <a:solidFill>
            <a:srgbClr val="FDB9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240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13716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2590800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	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77600" y="6477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D814F205-AF2F-924A-A35A-705074B9EFD9}" type="slidenum">
              <a:rPr lang="en-US" smtClean="0"/>
              <a:t>‹#›</a:t>
            </a:fld>
            <a:endParaRPr lang="en-US"/>
          </a:p>
        </p:txBody>
      </p:sp>
      <p:sp>
        <p:nvSpPr>
          <p:cNvPr id="1033" name="Text Box 24"/>
          <p:cNvSpPr txBox="1">
            <a:spLocks noChangeArrowheads="1"/>
          </p:cNvSpPr>
          <p:nvPr/>
        </p:nvSpPr>
        <p:spPr bwMode="auto">
          <a:xfrm>
            <a:off x="1219200" y="457200"/>
            <a:ext cx="95504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b="1" smtClean="0">
                <a:solidFill>
                  <a:srgbClr val="004684"/>
                </a:solidFill>
                <a:latin typeface="Arial" charset="0"/>
              </a:rPr>
              <a:t>North Carolina Agricultural and Technical State University</a:t>
            </a:r>
            <a:endParaRPr lang="en-US" sz="1800" b="1" smtClean="0">
              <a:solidFill>
                <a:srgbClr val="004684"/>
              </a:solidFill>
              <a:latin typeface="Arial" charset="0"/>
            </a:endParaRPr>
          </a:p>
        </p:txBody>
      </p:sp>
      <p:sp>
        <p:nvSpPr>
          <p:cNvPr id="1031" name="Rectangle 18"/>
          <p:cNvSpPr>
            <a:spLocks noChangeArrowheads="1"/>
          </p:cNvSpPr>
          <p:nvPr/>
        </p:nvSpPr>
        <p:spPr bwMode="auto">
          <a:xfrm>
            <a:off x="-8467" y="0"/>
            <a:ext cx="12192000" cy="266700"/>
          </a:xfrm>
          <a:prstGeom prst="rect">
            <a:avLst/>
          </a:prstGeom>
          <a:solidFill>
            <a:srgbClr val="0046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2400"/>
          </a:p>
        </p:txBody>
      </p:sp>
      <p:pic>
        <p:nvPicPr>
          <p:cNvPr id="1032" name="Picture 9" descr="®LETTER MARK_PMS123-288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152400"/>
            <a:ext cx="189653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9956800" y="6459538"/>
            <a:ext cx="9550400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rgbClr val="808080"/>
                </a:solidFill>
                <a:latin typeface="Arial" charset="0"/>
              </a:rPr>
              <a:t>www.ncat.edu</a:t>
            </a:r>
          </a:p>
        </p:txBody>
      </p:sp>
    </p:spTree>
    <p:extLst>
      <p:ext uri="{BB962C8B-B14F-4D97-AF65-F5344CB8AC3E}">
        <p14:creationId xmlns:p14="http://schemas.microsoft.com/office/powerpoint/2010/main" val="73063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000">
          <a:solidFill>
            <a:srgbClr val="004684"/>
          </a:solidFill>
          <a:latin typeface="+mj-lt"/>
          <a:ea typeface="MS PGothic" panose="020B0600070205080204" pitchFamily="34" charset="-128"/>
          <a:cs typeface="ＭＳ Ｐゴシック" pitchFamily="1" charset="-128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000">
          <a:solidFill>
            <a:srgbClr val="004684"/>
          </a:solidFill>
          <a:latin typeface="Georgia" pitchFamily="1" charset="0"/>
          <a:ea typeface="MS PGothic" panose="020B0600070205080204" pitchFamily="34" charset="-128"/>
          <a:cs typeface="ＭＳ Ｐゴシック" pitchFamily="1" charset="-128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000">
          <a:solidFill>
            <a:srgbClr val="004684"/>
          </a:solidFill>
          <a:latin typeface="Georgia" pitchFamily="1" charset="0"/>
          <a:ea typeface="MS PGothic" panose="020B0600070205080204" pitchFamily="34" charset="-128"/>
          <a:cs typeface="ＭＳ Ｐゴシック" pitchFamily="1" charset="-128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000">
          <a:solidFill>
            <a:srgbClr val="004684"/>
          </a:solidFill>
          <a:latin typeface="Georgia" pitchFamily="1" charset="0"/>
          <a:ea typeface="MS PGothic" panose="020B0600070205080204" pitchFamily="34" charset="-128"/>
          <a:cs typeface="ＭＳ Ｐゴシック" pitchFamily="1" charset="-128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000">
          <a:solidFill>
            <a:srgbClr val="004684"/>
          </a:solidFill>
          <a:latin typeface="Georgia" pitchFamily="1" charset="0"/>
          <a:ea typeface="MS PGothic" panose="020B0600070205080204" pitchFamily="34" charset="-128"/>
          <a:cs typeface="ＭＳ Ｐゴシック" pitchFamily="1" charset="-128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Georgia" pitchFamily="1" charset="0"/>
          <a:ea typeface="ＭＳ Ｐゴシック" pitchFamily="1" charset="-128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Georgia" pitchFamily="1" charset="0"/>
          <a:ea typeface="ＭＳ Ｐゴシック" pitchFamily="1" charset="-128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Georgia" pitchFamily="1" charset="0"/>
          <a:ea typeface="ＭＳ Ｐゴシック" pitchFamily="1" charset="-128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Georgia" pitchFamily="1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004684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1" charset="-128"/>
        </a:defRPr>
      </a:lvl1pPr>
      <a:lvl2pPr marL="635000" indent="-177800" algn="l" rtl="0" eaLnBrk="0" fontAlgn="base" hangingPunct="0">
        <a:spcBef>
          <a:spcPct val="20000"/>
        </a:spcBef>
        <a:spcAft>
          <a:spcPct val="0"/>
        </a:spcAft>
        <a:buClr>
          <a:srgbClr val="A9932C"/>
        </a:buClr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1" charset="-128"/>
        </a:defRPr>
      </a:lvl2pPr>
      <a:lvl3pPr marL="914400" indent="-165100" algn="l" rtl="0" eaLnBrk="0" fontAlgn="base" hangingPunct="0">
        <a:spcBef>
          <a:spcPct val="20000"/>
        </a:spcBef>
        <a:spcAft>
          <a:spcPct val="0"/>
        </a:spcAft>
        <a:buClr>
          <a:srgbClr val="004684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1" charset="-128"/>
        </a:defRPr>
      </a:lvl3pPr>
      <a:lvl4pPr marL="1089025" indent="-174625" algn="l" defTabSz="282575" rtl="0" eaLnBrk="0" fontAlgn="base" hangingPunct="0">
        <a:spcBef>
          <a:spcPct val="20000"/>
        </a:spcBef>
        <a:spcAft>
          <a:spcPct val="0"/>
        </a:spcAft>
        <a:buClr>
          <a:srgbClr val="004684"/>
        </a:buClr>
        <a:buSzPct val="75000"/>
        <a:buFont typeface="Courier New" panose="02070309020205020404" pitchFamily="49" charset="0"/>
        <a:buChar char="o"/>
        <a:defRPr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1" charset="-128"/>
        </a:defRPr>
      </a:lvl4pPr>
      <a:lvl5pPr marL="1257300" indent="-1651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A88F25"/>
        </a:buClr>
        <a:buChar char="»"/>
        <a:defRPr sz="1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1" charset="-128"/>
        </a:defRPr>
      </a:lvl5pPr>
      <a:lvl6pPr marL="1714500" indent="-1651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A88F25"/>
        </a:buClr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171700" indent="-1651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A88F25"/>
        </a:buClr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2628900" indent="-1651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A88F25"/>
        </a:buClr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086100" indent="-1651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A88F25"/>
        </a:buClr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29.xml"/><Relationship Id="rId4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emf"/><Relationship Id="rId4" Type="http://schemas.openxmlformats.org/officeDocument/2006/relationships/image" Target="../media/image9.tif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emf"/><Relationship Id="rId4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80314"/>
            <a:ext cx="12192000" cy="2081506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Arial" charset="0"/>
                <a:ea typeface="Arial" charset="0"/>
                <a:cs typeface="Arial" charset="0"/>
              </a:rPr>
              <a:t>Skype for Business</a:t>
            </a:r>
            <a:endParaRPr lang="en-US" sz="5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95934"/>
            <a:ext cx="12192000" cy="926951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Goudy Old Style" charset="0"/>
                <a:ea typeface="Goudy Old Style" charset="0"/>
                <a:cs typeface="Goudy Old Style" charset="0"/>
              </a:rPr>
              <a:t>Sara Nevedal – Technology </a:t>
            </a:r>
            <a:r>
              <a:rPr lang="en-US" sz="2000" dirty="0" smtClean="0">
                <a:latin typeface="Goudy Old Style" charset="0"/>
                <a:ea typeface="Goudy Old Style" charset="0"/>
                <a:cs typeface="Goudy Old Style" charset="0"/>
              </a:rPr>
              <a:t>Trainer</a:t>
            </a:r>
          </a:p>
          <a:p>
            <a:r>
              <a:rPr lang="en-US" sz="1500" dirty="0" smtClean="0">
                <a:latin typeface="Goudy Old Style" charset="0"/>
                <a:ea typeface="Goudy Old Style" charset="0"/>
                <a:cs typeface="Goudy Old Style" charset="0"/>
              </a:rPr>
              <a:t>(Adapted from the Skype for Business Quick Start Series for NCAT Faculty, Staff and Students.)</a:t>
            </a:r>
            <a:endParaRPr lang="en-US" sz="1500" dirty="0">
              <a:latin typeface="Goudy Old Style" charset="0"/>
              <a:ea typeface="Goudy Old Style" charset="0"/>
              <a:cs typeface="Goudy Old Style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649" t="17957" r="32950" b="47090"/>
          <a:stretch/>
        </p:blipFill>
        <p:spPr>
          <a:xfrm>
            <a:off x="5642390" y="464694"/>
            <a:ext cx="907220" cy="91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6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37261" y="918117"/>
            <a:ext cx="8115713" cy="11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 dirty="0" smtClean="0">
                <a:solidFill>
                  <a:srgbClr val="004684"/>
                </a:solidFill>
              </a:rPr>
              <a:t>Use audio call controls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7261" y="2205834"/>
            <a:ext cx="70222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During a call:</a:t>
            </a:r>
            <a:endParaRPr lang="en-US" sz="2000" dirty="0"/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Press the audio call controls icon to access controls.</a:t>
            </a:r>
            <a:endParaRPr lang="en-US" dirty="0"/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Press “Hold” to place the caller on hold.</a:t>
            </a:r>
            <a:endParaRPr lang="en-US" dirty="0"/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Press transfer and then select the desired number to transfer your caller.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To hang up, press the red </a:t>
            </a:r>
            <a:r>
              <a:rPr lang="en-US" b="1" dirty="0" smtClean="0"/>
              <a:t>Phone</a:t>
            </a:r>
            <a:r>
              <a:rPr lang="en-US" dirty="0" smtClean="0"/>
              <a:t> button.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487323" y="1310481"/>
            <a:ext cx="537328" cy="587820"/>
            <a:chOff x="4413300" y="1861567"/>
            <a:chExt cx="537328" cy="587820"/>
          </a:xfrm>
        </p:grpSpPr>
        <p:sp>
          <p:nvSpPr>
            <p:cNvPr id="37" name="Oval 36"/>
            <p:cNvSpPr/>
            <p:nvPr/>
          </p:nvSpPr>
          <p:spPr>
            <a:xfrm>
              <a:off x="4413300" y="1912059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481626" y="1861567"/>
              <a:ext cx="381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144618" y="1297518"/>
            <a:ext cx="537328" cy="587820"/>
            <a:chOff x="4413300" y="1861567"/>
            <a:chExt cx="537328" cy="587820"/>
          </a:xfrm>
        </p:grpSpPr>
        <p:sp>
          <p:nvSpPr>
            <p:cNvPr id="35" name="Oval 34"/>
            <p:cNvSpPr/>
            <p:nvPr/>
          </p:nvSpPr>
          <p:spPr>
            <a:xfrm>
              <a:off x="4413300" y="1912059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481626" y="1861567"/>
              <a:ext cx="381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65967" y="1960017"/>
            <a:ext cx="8724176" cy="4003533"/>
            <a:chOff x="660641" y="228537"/>
            <a:chExt cx="11052736" cy="5072111"/>
          </a:xfrm>
        </p:grpSpPr>
        <p:pic>
          <p:nvPicPr>
            <p:cNvPr id="1028" name="Picture 4" descr="https://thamaraw.files.wordpress.com/2015/03/conferencecall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026"/>
            <a:stretch/>
          </p:blipFill>
          <p:spPr bwMode="auto">
            <a:xfrm>
              <a:off x="660641" y="4148952"/>
              <a:ext cx="10096500" cy="1151696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The Skype for Business Transfer Dial Pa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5370" y="228537"/>
              <a:ext cx="2468007" cy="4070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8729594" y="5687724"/>
            <a:ext cx="613885" cy="584775"/>
            <a:chOff x="584462" y="1873358"/>
            <a:chExt cx="613884" cy="584775"/>
          </a:xfrm>
        </p:grpSpPr>
        <p:sp>
          <p:nvSpPr>
            <p:cNvPr id="36" name="Oval 35"/>
            <p:cNvSpPr/>
            <p:nvPr/>
          </p:nvSpPr>
          <p:spPr>
            <a:xfrm>
              <a:off x="584462" y="1914588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60640" y="1873358"/>
              <a:ext cx="5377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1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9266923" y="5172778"/>
            <a:ext cx="627797" cy="674464"/>
          </a:xfrm>
          <a:prstGeom prst="ellipse">
            <a:avLst/>
          </a:prstGeom>
          <a:noFill/>
          <a:ln w="28575">
            <a:solidFill>
              <a:srgbClr val="FFD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rgbClr val="FFDC08"/>
                </a:solidFill>
              </a:ln>
            </a:endParaRPr>
          </a:p>
        </p:txBody>
      </p:sp>
      <p:sp>
        <p:nvSpPr>
          <p:cNvPr id="23" name="Oval 22"/>
          <p:cNvSpPr/>
          <p:nvPr/>
        </p:nvSpPr>
        <p:spPr>
          <a:xfrm>
            <a:off x="9442089" y="1960017"/>
            <a:ext cx="627797" cy="674464"/>
          </a:xfrm>
          <a:prstGeom prst="ellipse">
            <a:avLst/>
          </a:prstGeom>
          <a:noFill/>
          <a:ln w="28575">
            <a:solidFill>
              <a:srgbClr val="FFD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rgbClr val="FFDC08"/>
                </a:solidFill>
              </a:ln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102217" y="1962055"/>
            <a:ext cx="627797" cy="674464"/>
          </a:xfrm>
          <a:prstGeom prst="ellipse">
            <a:avLst/>
          </a:prstGeom>
          <a:noFill/>
          <a:ln w="28575">
            <a:solidFill>
              <a:srgbClr val="FFD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rgbClr val="FFDC08"/>
                </a:solidFill>
              </a:ln>
            </a:endParaRPr>
          </a:p>
        </p:txBody>
      </p:sp>
      <p:sp>
        <p:nvSpPr>
          <p:cNvPr id="25" name="Oval 24"/>
          <p:cNvSpPr/>
          <p:nvPr/>
        </p:nvSpPr>
        <p:spPr>
          <a:xfrm>
            <a:off x="7209180" y="5172778"/>
            <a:ext cx="627797" cy="674464"/>
          </a:xfrm>
          <a:prstGeom prst="ellipse">
            <a:avLst/>
          </a:prstGeom>
          <a:noFill/>
          <a:ln w="28575">
            <a:solidFill>
              <a:srgbClr val="FFD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rgbClr val="FFDC08"/>
                </a:solidFill>
              </a:ln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299649" y="5980111"/>
            <a:ext cx="537328" cy="587820"/>
            <a:chOff x="4413300" y="1861567"/>
            <a:chExt cx="537328" cy="587820"/>
          </a:xfrm>
        </p:grpSpPr>
        <p:sp>
          <p:nvSpPr>
            <p:cNvPr id="28" name="Oval 27"/>
            <p:cNvSpPr/>
            <p:nvPr/>
          </p:nvSpPr>
          <p:spPr>
            <a:xfrm>
              <a:off x="4413300" y="1912059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81626" y="1861567"/>
              <a:ext cx="381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4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587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4199578"/>
            <a:ext cx="12192000" cy="854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2400" b="1" dirty="0" smtClean="0">
                <a:solidFill>
                  <a:srgbClr val="004684"/>
                </a:solidFill>
                <a:latin typeface="Arial" charset="0"/>
                <a:ea typeface="Arial" charset="0"/>
                <a:cs typeface="Arial" charset="0"/>
              </a:rPr>
              <a:t>Contacts, Presence and IM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353" y="1596852"/>
            <a:ext cx="3147291" cy="314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6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79071" y="1053027"/>
            <a:ext cx="8115713" cy="11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 dirty="0" smtClean="0">
                <a:solidFill>
                  <a:srgbClr val="004684"/>
                </a:solidFill>
              </a:rPr>
              <a:t>Find someone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78626" y="2398242"/>
            <a:ext cx="627687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Connect with someone at NCAT or someone outside the University that has a Skype account.</a:t>
            </a:r>
            <a:endParaRPr lang="en-US" sz="2000" dirty="0"/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Type a name in the search box. (tabs below will change)</a:t>
            </a:r>
            <a:endParaRPr lang="en-US" dirty="0"/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If the person is faculty member, staff member or student at NCAT,</a:t>
            </a:r>
            <a:r>
              <a:rPr lang="en-US" dirty="0"/>
              <a:t> </a:t>
            </a:r>
            <a:r>
              <a:rPr lang="en-US" dirty="0" smtClean="0"/>
              <a:t>stay in the “My Contacts” tab.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If not, click on the “Skype Directory” tab to look them up.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97501" y="4318106"/>
            <a:ext cx="537328" cy="587820"/>
            <a:chOff x="4413300" y="1861567"/>
            <a:chExt cx="537328" cy="587820"/>
          </a:xfrm>
        </p:grpSpPr>
        <p:sp>
          <p:nvSpPr>
            <p:cNvPr id="37" name="Oval 36"/>
            <p:cNvSpPr/>
            <p:nvPr/>
          </p:nvSpPr>
          <p:spPr>
            <a:xfrm>
              <a:off x="4413300" y="1912059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481626" y="1861567"/>
              <a:ext cx="381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43907"/>
          <a:stretch/>
        </p:blipFill>
        <p:spPr>
          <a:xfrm>
            <a:off x="995272" y="3933970"/>
            <a:ext cx="3810000" cy="2137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747" y="2393256"/>
            <a:ext cx="3829050" cy="119062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78804" y="3466538"/>
            <a:ext cx="613885" cy="584775"/>
            <a:chOff x="584462" y="1873358"/>
            <a:chExt cx="613885" cy="584775"/>
          </a:xfrm>
        </p:grpSpPr>
        <p:sp>
          <p:nvSpPr>
            <p:cNvPr id="36" name="Oval 35"/>
            <p:cNvSpPr/>
            <p:nvPr/>
          </p:nvSpPr>
          <p:spPr>
            <a:xfrm>
              <a:off x="584462" y="1914588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60641" y="1873358"/>
              <a:ext cx="5377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1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985747" y="4236175"/>
            <a:ext cx="1014426" cy="300251"/>
          </a:xfrm>
          <a:prstGeom prst="rect">
            <a:avLst/>
          </a:prstGeom>
          <a:noFill/>
          <a:ln w="38100">
            <a:solidFill>
              <a:srgbClr val="FFD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066314" y="4238449"/>
            <a:ext cx="1014426" cy="300251"/>
          </a:xfrm>
          <a:prstGeom prst="rect">
            <a:avLst/>
          </a:prstGeom>
          <a:noFill/>
          <a:ln w="38100">
            <a:solidFill>
              <a:srgbClr val="FFD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3080740" y="3897953"/>
            <a:ext cx="537328" cy="587820"/>
            <a:chOff x="4413300" y="1861567"/>
            <a:chExt cx="537328" cy="587820"/>
          </a:xfrm>
        </p:grpSpPr>
        <p:sp>
          <p:nvSpPr>
            <p:cNvPr id="35" name="Oval 34"/>
            <p:cNvSpPr/>
            <p:nvPr/>
          </p:nvSpPr>
          <p:spPr>
            <a:xfrm>
              <a:off x="4413300" y="1912059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481626" y="1861567"/>
              <a:ext cx="381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127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53984" y="848340"/>
            <a:ext cx="8115713" cy="11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 dirty="0" smtClean="0">
                <a:solidFill>
                  <a:srgbClr val="004684"/>
                </a:solidFill>
              </a:rPr>
              <a:t>Add a contact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84961" y="2193555"/>
            <a:ext cx="544545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Once you find someone, add them to your contacts list for quick access.</a:t>
            </a:r>
            <a:endParaRPr lang="en-US" sz="2000" dirty="0"/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Right-click the name in the search results.</a:t>
            </a:r>
            <a:endParaRPr lang="en-US" dirty="0"/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Click </a:t>
            </a:r>
            <a:r>
              <a:rPr lang="en-US" b="1" dirty="0" smtClean="0"/>
              <a:t>add to contact list</a:t>
            </a:r>
            <a:r>
              <a:rPr lang="en-US" dirty="0" smtClean="0"/>
              <a:t>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Pick a group to add your new contact to.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2668"/>
          <a:stretch/>
        </p:blipFill>
        <p:spPr>
          <a:xfrm>
            <a:off x="647327" y="2193555"/>
            <a:ext cx="5043984" cy="408981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264646" y="2534597"/>
            <a:ext cx="613885" cy="584775"/>
            <a:chOff x="584462" y="1873358"/>
            <a:chExt cx="613885" cy="584775"/>
          </a:xfrm>
        </p:grpSpPr>
        <p:sp>
          <p:nvSpPr>
            <p:cNvPr id="36" name="Oval 35"/>
            <p:cNvSpPr/>
            <p:nvPr/>
          </p:nvSpPr>
          <p:spPr>
            <a:xfrm>
              <a:off x="584462" y="1914588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60641" y="1873358"/>
              <a:ext cx="5377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1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9552" y="4775722"/>
            <a:ext cx="537328" cy="587820"/>
            <a:chOff x="4413300" y="1861567"/>
            <a:chExt cx="537328" cy="587820"/>
          </a:xfrm>
        </p:grpSpPr>
        <p:sp>
          <p:nvSpPr>
            <p:cNvPr id="37" name="Oval 36"/>
            <p:cNvSpPr/>
            <p:nvPr/>
          </p:nvSpPr>
          <p:spPr>
            <a:xfrm>
              <a:off x="4413300" y="1912059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481626" y="1861567"/>
              <a:ext cx="381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335466" y="4772677"/>
            <a:ext cx="537328" cy="587820"/>
            <a:chOff x="4413300" y="1861567"/>
            <a:chExt cx="537328" cy="587820"/>
          </a:xfrm>
        </p:grpSpPr>
        <p:sp>
          <p:nvSpPr>
            <p:cNvPr id="35" name="Oval 34"/>
            <p:cNvSpPr/>
            <p:nvPr/>
          </p:nvSpPr>
          <p:spPr>
            <a:xfrm>
              <a:off x="4413300" y="1912059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481626" y="1861567"/>
              <a:ext cx="381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23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40721" y="916970"/>
            <a:ext cx="81157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 dirty="0" smtClean="0">
                <a:solidFill>
                  <a:srgbClr val="004684"/>
                </a:solidFill>
              </a:rPr>
              <a:t>View a contact card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64245" y="3964722"/>
            <a:ext cx="54454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Tap a contact picture.</a:t>
            </a:r>
            <a:endParaRPr lang="en-US" dirty="0"/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Tap the contact card button to open their card.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734095" y="2330815"/>
            <a:ext cx="613885" cy="584775"/>
            <a:chOff x="584462" y="1873358"/>
            <a:chExt cx="613885" cy="584775"/>
          </a:xfrm>
        </p:grpSpPr>
        <p:sp>
          <p:nvSpPr>
            <p:cNvPr id="36" name="Oval 35"/>
            <p:cNvSpPr/>
            <p:nvPr/>
          </p:nvSpPr>
          <p:spPr>
            <a:xfrm>
              <a:off x="584462" y="1914588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60641" y="1873358"/>
              <a:ext cx="5377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1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791320" y="2330816"/>
            <a:ext cx="537328" cy="587820"/>
            <a:chOff x="4413300" y="1861567"/>
            <a:chExt cx="537328" cy="587820"/>
          </a:xfrm>
        </p:grpSpPr>
        <p:sp>
          <p:nvSpPr>
            <p:cNvPr id="37" name="Oval 36"/>
            <p:cNvSpPr/>
            <p:nvPr/>
          </p:nvSpPr>
          <p:spPr>
            <a:xfrm>
              <a:off x="4413300" y="1912059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481626" y="1861567"/>
              <a:ext cx="381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818" y="2952810"/>
            <a:ext cx="5592888" cy="7389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8906" t="22619" r="28357" b="19235"/>
          <a:stretch/>
        </p:blipFill>
        <p:spPr>
          <a:xfrm>
            <a:off x="8656433" y="2795653"/>
            <a:ext cx="2604391" cy="2600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Oval 15"/>
          <p:cNvSpPr/>
          <p:nvPr/>
        </p:nvSpPr>
        <p:spPr>
          <a:xfrm>
            <a:off x="5761511" y="3021159"/>
            <a:ext cx="627797" cy="605896"/>
          </a:xfrm>
          <a:prstGeom prst="ellipse">
            <a:avLst/>
          </a:prstGeom>
          <a:noFill/>
          <a:ln w="57150">
            <a:solidFill>
              <a:srgbClr val="FFD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rgbClr val="FFDC08"/>
                </a:solidFill>
              </a:ln>
            </a:endParaRPr>
          </a:p>
        </p:txBody>
      </p:sp>
      <p:sp>
        <p:nvSpPr>
          <p:cNvPr id="17" name="Oval 16"/>
          <p:cNvSpPr/>
          <p:nvPr/>
        </p:nvSpPr>
        <p:spPr>
          <a:xfrm>
            <a:off x="2702997" y="2983859"/>
            <a:ext cx="627797" cy="605896"/>
          </a:xfrm>
          <a:prstGeom prst="ellipse">
            <a:avLst/>
          </a:prstGeom>
          <a:noFill/>
          <a:ln w="57150">
            <a:solidFill>
              <a:srgbClr val="FFD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rgbClr val="FFDC08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8988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892691" y="2277254"/>
            <a:ext cx="5591143" cy="2586585"/>
          </a:xfrm>
          <a:prstGeom prst="rect">
            <a:avLst/>
          </a:prstGeom>
          <a:solidFill>
            <a:srgbClr val="00468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1" charset="0"/>
              <a:ea typeface="ＭＳ Ｐゴシック" pitchFamily="1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9791" t="31500" r="51014" b="53139"/>
          <a:stretch/>
        </p:blipFill>
        <p:spPr>
          <a:xfrm>
            <a:off x="932652" y="2328106"/>
            <a:ext cx="5536192" cy="249076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749" y="873147"/>
            <a:ext cx="8115713" cy="11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 dirty="0" smtClean="0">
                <a:solidFill>
                  <a:srgbClr val="004684"/>
                </a:solidFill>
              </a:rPr>
              <a:t>Create a group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919388" y="2202768"/>
            <a:ext cx="432524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Set up a group for each team you work with so you can quickly see who is available, or communicate with the entire team at once.</a:t>
            </a:r>
            <a:endParaRPr lang="en-US" sz="2000" dirty="0"/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Click the </a:t>
            </a:r>
            <a:r>
              <a:rPr lang="en-US" b="1" dirty="0" smtClean="0"/>
              <a:t>Add a Contact</a:t>
            </a:r>
            <a:r>
              <a:rPr lang="en-US" dirty="0" smtClean="0"/>
              <a:t> button</a:t>
            </a:r>
            <a:endParaRPr lang="en-US" dirty="0"/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Select Create a </a:t>
            </a:r>
            <a:r>
              <a:rPr lang="en-US" b="1" dirty="0" smtClean="0"/>
              <a:t>New Group</a:t>
            </a:r>
            <a:r>
              <a:rPr lang="en-US" dirty="0" smtClean="0"/>
              <a:t>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Begin typing your new group name.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45147" y="2232284"/>
            <a:ext cx="613885" cy="584775"/>
            <a:chOff x="584462" y="1873358"/>
            <a:chExt cx="613885" cy="584775"/>
          </a:xfrm>
        </p:grpSpPr>
        <p:sp>
          <p:nvSpPr>
            <p:cNvPr id="36" name="Oval 35"/>
            <p:cNvSpPr/>
            <p:nvPr/>
          </p:nvSpPr>
          <p:spPr>
            <a:xfrm>
              <a:off x="584462" y="1914588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60641" y="1873358"/>
              <a:ext cx="5377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EAF4F8"/>
                  </a:solidFill>
                </a:rPr>
                <a:t>1</a:t>
              </a:r>
              <a:endParaRPr lang="en-US" sz="3200" b="1" dirty="0">
                <a:solidFill>
                  <a:srgbClr val="EAF4F8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77701" y="3687732"/>
            <a:ext cx="537328" cy="587820"/>
            <a:chOff x="4413300" y="1861567"/>
            <a:chExt cx="537328" cy="587820"/>
          </a:xfrm>
        </p:grpSpPr>
        <p:sp>
          <p:nvSpPr>
            <p:cNvPr id="37" name="Oval 36"/>
            <p:cNvSpPr/>
            <p:nvPr/>
          </p:nvSpPr>
          <p:spPr>
            <a:xfrm>
              <a:off x="4413300" y="1912059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481626" y="1861567"/>
              <a:ext cx="381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EAF4F8"/>
                  </a:solidFill>
                </a:rPr>
                <a:t>2</a:t>
              </a:r>
              <a:endParaRPr lang="en-US" sz="3200" b="1" dirty="0">
                <a:solidFill>
                  <a:srgbClr val="EAF4F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323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5696799" y="2042673"/>
            <a:ext cx="5830637" cy="4208225"/>
          </a:xfrm>
          <a:prstGeom prst="rect">
            <a:avLst/>
          </a:prstGeom>
          <a:solidFill>
            <a:srgbClr val="00468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1" charset="0"/>
              <a:ea typeface="ＭＳ Ｐゴシック" pitchFamily="1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0641" y="1028239"/>
            <a:ext cx="8115713" cy="11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 dirty="0" smtClean="0">
                <a:solidFill>
                  <a:srgbClr val="004684"/>
                </a:solidFill>
              </a:rPr>
              <a:t>Instant messages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2676" y="2553353"/>
            <a:ext cx="432524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Use IM (instant messaging) to touch base with your contacts right away.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2000" dirty="0"/>
              <a:t>Point at a contact 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2000" dirty="0" smtClean="0"/>
              <a:t>Press </a:t>
            </a:r>
            <a:r>
              <a:rPr lang="en-US" sz="2000" dirty="0"/>
              <a:t>the IM button next to their </a:t>
            </a:r>
            <a:r>
              <a:rPr lang="en-US" sz="2000" dirty="0" smtClean="0"/>
              <a:t>name (or </a:t>
            </a:r>
            <a:r>
              <a:rPr lang="en-US" sz="2000" dirty="0" err="1"/>
              <a:t>Crtl</a:t>
            </a:r>
            <a:r>
              <a:rPr lang="en-US" sz="2000" dirty="0"/>
              <a:t>-click more than one contact and </a:t>
            </a:r>
            <a:r>
              <a:rPr lang="en-US" sz="2000" dirty="0" smtClean="0"/>
              <a:t> press </a:t>
            </a:r>
            <a:r>
              <a:rPr lang="en-US" sz="2000" dirty="0"/>
              <a:t>the IM button at the bottom of the window</a:t>
            </a:r>
            <a:r>
              <a:rPr lang="en-US" sz="2000" dirty="0" smtClean="0"/>
              <a:t>.)</a:t>
            </a:r>
            <a:endParaRPr lang="en-US" sz="2000" dirty="0"/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2000" dirty="0"/>
              <a:t>Type your message and press </a:t>
            </a:r>
            <a:r>
              <a:rPr lang="en-US" sz="2000" b="1" dirty="0"/>
              <a:t>Enter</a:t>
            </a:r>
            <a:r>
              <a:rPr lang="en-US" sz="2000" dirty="0"/>
              <a:t> on your keyboard.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928971" y="1561880"/>
            <a:ext cx="613885" cy="584775"/>
            <a:chOff x="584462" y="1873358"/>
            <a:chExt cx="613885" cy="584775"/>
          </a:xfrm>
        </p:grpSpPr>
        <p:sp>
          <p:nvSpPr>
            <p:cNvPr id="13" name="Oval 12"/>
            <p:cNvSpPr/>
            <p:nvPr/>
          </p:nvSpPr>
          <p:spPr>
            <a:xfrm>
              <a:off x="584462" y="1914588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0641" y="1873358"/>
              <a:ext cx="5377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1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749741" y="1561881"/>
            <a:ext cx="537328" cy="587820"/>
            <a:chOff x="4413300" y="1861567"/>
            <a:chExt cx="537328" cy="587820"/>
          </a:xfrm>
        </p:grpSpPr>
        <p:sp>
          <p:nvSpPr>
            <p:cNvPr id="16" name="Oval 15"/>
            <p:cNvSpPr/>
            <p:nvPr/>
          </p:nvSpPr>
          <p:spPr>
            <a:xfrm>
              <a:off x="4413300" y="1912059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81626" y="1861567"/>
              <a:ext cx="381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694" y="2183875"/>
            <a:ext cx="5592888" cy="738957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6704507" y="2214924"/>
            <a:ext cx="627797" cy="605896"/>
          </a:xfrm>
          <a:prstGeom prst="ellipse">
            <a:avLst/>
          </a:prstGeom>
          <a:noFill/>
          <a:ln w="57150">
            <a:solidFill>
              <a:srgbClr val="FFD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rgbClr val="FFDC08"/>
                </a:solidFill>
              </a:ln>
            </a:endParaRPr>
          </a:p>
        </p:txBody>
      </p:sp>
      <p:sp>
        <p:nvSpPr>
          <p:cNvPr id="21" name="Oval 20"/>
          <p:cNvSpPr/>
          <p:nvPr/>
        </p:nvSpPr>
        <p:spPr>
          <a:xfrm>
            <a:off x="5897873" y="2214924"/>
            <a:ext cx="627797" cy="605896"/>
          </a:xfrm>
          <a:prstGeom prst="ellipse">
            <a:avLst/>
          </a:prstGeom>
          <a:noFill/>
          <a:ln w="57150">
            <a:solidFill>
              <a:srgbClr val="FFD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rgbClr val="FFDC08"/>
                </a:solidFill>
              </a:ln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7518" t="2005" r="21119" b="36990"/>
          <a:stretch/>
        </p:blipFill>
        <p:spPr>
          <a:xfrm>
            <a:off x="5821694" y="3194193"/>
            <a:ext cx="2670677" cy="29206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47659" t="1819" r="21188" b="36840"/>
          <a:stretch/>
        </p:blipFill>
        <p:spPr>
          <a:xfrm>
            <a:off x="8776354" y="3194193"/>
            <a:ext cx="2638228" cy="292062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8349474" y="4654504"/>
            <a:ext cx="537328" cy="587820"/>
            <a:chOff x="4413300" y="1861567"/>
            <a:chExt cx="537328" cy="587820"/>
          </a:xfrm>
        </p:grpSpPr>
        <p:sp>
          <p:nvSpPr>
            <p:cNvPr id="24" name="Oval 23"/>
            <p:cNvSpPr/>
            <p:nvPr/>
          </p:nvSpPr>
          <p:spPr>
            <a:xfrm>
              <a:off x="4413300" y="1912059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81626" y="1861567"/>
              <a:ext cx="381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673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223807" y="1197905"/>
            <a:ext cx="81157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 dirty="0" smtClean="0">
                <a:solidFill>
                  <a:srgbClr val="004684"/>
                </a:solidFill>
              </a:rPr>
              <a:t>Add audio, video and share files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038" y="3979565"/>
            <a:ext cx="5712273" cy="909496"/>
          </a:xfrm>
          <a:prstGeom prst="rect">
            <a:avLst/>
          </a:prstGeom>
          <a:ln w="38100">
            <a:solidFill>
              <a:srgbClr val="004684"/>
            </a:solidFill>
          </a:ln>
        </p:spPr>
      </p:pic>
      <p:cxnSp>
        <p:nvCxnSpPr>
          <p:cNvPr id="5" name="Straight Connector 4"/>
          <p:cNvCxnSpPr/>
          <p:nvPr/>
        </p:nvCxnSpPr>
        <p:spPr>
          <a:xfrm>
            <a:off x="5589390" y="4772408"/>
            <a:ext cx="0" cy="464024"/>
          </a:xfrm>
          <a:prstGeom prst="line">
            <a:avLst/>
          </a:prstGeom>
          <a:ln w="38100">
            <a:solidFill>
              <a:srgbClr val="FF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24171" y="5326220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video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6533358" y="3565593"/>
            <a:ext cx="0" cy="464024"/>
          </a:xfrm>
          <a:prstGeom prst="line">
            <a:avLst/>
          </a:prstGeom>
          <a:ln w="38100">
            <a:solidFill>
              <a:srgbClr val="FF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948079" y="3182613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audio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7515999" y="4780860"/>
            <a:ext cx="0" cy="464024"/>
          </a:xfrm>
          <a:prstGeom prst="line">
            <a:avLst/>
          </a:prstGeom>
          <a:ln w="38100">
            <a:solidFill>
              <a:srgbClr val="FF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39195" y="5361968"/>
            <a:ext cx="2154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Share your desktop </a:t>
            </a:r>
          </a:p>
          <a:p>
            <a:pPr algn="ctr"/>
            <a:r>
              <a:rPr lang="en-US" dirty="0" smtClean="0"/>
              <a:t>or a specific program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8812680" y="3560623"/>
            <a:ext cx="0" cy="464024"/>
          </a:xfrm>
          <a:prstGeom prst="line">
            <a:avLst/>
          </a:prstGeom>
          <a:ln w="38100">
            <a:solidFill>
              <a:srgbClr val="FF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085173" y="3177643"/>
            <a:ext cx="1455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options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23807" y="2343502"/>
            <a:ext cx="6942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Explore these options, while chatting, at the bottom of your IM window.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32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60641" y="783205"/>
            <a:ext cx="8115713" cy="11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 dirty="0" smtClean="0">
                <a:solidFill>
                  <a:srgbClr val="004684"/>
                </a:solidFill>
              </a:rPr>
              <a:t>Switch Between Conversations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660642" y="1928802"/>
            <a:ext cx="98324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If you have several conversations going on at the same time, Skype for Business displays them all in one </a:t>
            </a:r>
            <a:r>
              <a:rPr lang="en-US" dirty="0" smtClean="0"/>
              <a:t>window, so </a:t>
            </a:r>
            <a:r>
              <a:rPr lang="en-US" dirty="0" smtClean="0"/>
              <a:t>you can toggle between them.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8986" t="5923" r="13148" b="33069"/>
          <a:stretch/>
        </p:blipFill>
        <p:spPr>
          <a:xfrm>
            <a:off x="4292779" y="2711165"/>
            <a:ext cx="4339989" cy="3931238"/>
          </a:xfrm>
          <a:prstGeom prst="rect">
            <a:avLst/>
          </a:prstGeom>
          <a:ln w="38100">
            <a:solidFill>
              <a:srgbClr val="004684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705766" y="3720730"/>
            <a:ext cx="3371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Click on contacts to </a:t>
            </a:r>
            <a:r>
              <a:rPr lang="en-US" dirty="0" smtClean="0"/>
              <a:t>toggle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between conversations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292779" y="2955973"/>
            <a:ext cx="1665028" cy="1356051"/>
          </a:xfrm>
          <a:prstGeom prst="rect">
            <a:avLst/>
          </a:prstGeom>
          <a:noFill/>
          <a:ln w="57150">
            <a:solidFill>
              <a:srgbClr val="FFD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5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60641" y="666487"/>
            <a:ext cx="8115713" cy="11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 dirty="0" smtClean="0">
                <a:solidFill>
                  <a:srgbClr val="004684"/>
                </a:solidFill>
              </a:rPr>
              <a:t>Find a previous IM conversation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0641" y="1817571"/>
            <a:ext cx="10705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Skype for Business automatically saves your IM conversation history. To view or continue a previous conversation as well as see any requests you may have missed: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95281" y="4175140"/>
            <a:ext cx="537328" cy="587820"/>
            <a:chOff x="4413300" y="1861567"/>
            <a:chExt cx="537328" cy="587820"/>
          </a:xfrm>
        </p:grpSpPr>
        <p:sp>
          <p:nvSpPr>
            <p:cNvPr id="16" name="Oval 15"/>
            <p:cNvSpPr/>
            <p:nvPr/>
          </p:nvSpPr>
          <p:spPr>
            <a:xfrm>
              <a:off x="4413300" y="1912059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81626" y="1861567"/>
              <a:ext cx="381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462" t="454" r="67378" b="46561"/>
          <a:stretch/>
        </p:blipFill>
        <p:spPr>
          <a:xfrm>
            <a:off x="831572" y="2692487"/>
            <a:ext cx="3794078" cy="3875964"/>
          </a:xfrm>
          <a:prstGeom prst="rect">
            <a:avLst/>
          </a:prstGeom>
          <a:ln w="38100">
            <a:solidFill>
              <a:srgbClr val="004684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445457" y="2812407"/>
            <a:ext cx="596299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Click the Conversations tab. (clock icon)</a:t>
            </a:r>
            <a:endParaRPr lang="en-US" dirty="0"/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Click the All or Missed tabs.</a:t>
            </a:r>
            <a:endParaRPr lang="en-US" dirty="0"/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Double Click the conversation you wish to open.</a:t>
            </a:r>
            <a:endParaRPr lang="en-US" dirty="0"/>
          </a:p>
          <a:p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544445" y="3772670"/>
            <a:ext cx="627797" cy="605896"/>
          </a:xfrm>
          <a:prstGeom prst="ellipse">
            <a:avLst/>
          </a:prstGeom>
          <a:noFill/>
          <a:ln w="57150">
            <a:solidFill>
              <a:srgbClr val="FFD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rgbClr val="FFDC08"/>
                </a:solidFill>
              </a:ln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038551" y="3493866"/>
            <a:ext cx="537328" cy="587820"/>
            <a:chOff x="4413300" y="1861567"/>
            <a:chExt cx="537328" cy="587820"/>
          </a:xfrm>
        </p:grpSpPr>
        <p:sp>
          <p:nvSpPr>
            <p:cNvPr id="24" name="Oval 23"/>
            <p:cNvSpPr/>
            <p:nvPr/>
          </p:nvSpPr>
          <p:spPr>
            <a:xfrm>
              <a:off x="4413300" y="1912059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81626" y="1861567"/>
              <a:ext cx="381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1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74762" y="4630469"/>
            <a:ext cx="537328" cy="587820"/>
            <a:chOff x="4413300" y="1861567"/>
            <a:chExt cx="537328" cy="587820"/>
          </a:xfrm>
        </p:grpSpPr>
        <p:sp>
          <p:nvSpPr>
            <p:cNvPr id="26" name="Oval 25"/>
            <p:cNvSpPr/>
            <p:nvPr/>
          </p:nvSpPr>
          <p:spPr>
            <a:xfrm>
              <a:off x="4413300" y="1912059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481626" y="1861567"/>
              <a:ext cx="381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21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56014"/>
            <a:ext cx="12192000" cy="470898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2400" dirty="0" smtClean="0">
                <a:solidFill>
                  <a:srgbClr val="004684"/>
                </a:solidFill>
                <a:latin typeface="Arial" charset="0"/>
                <a:ea typeface="Arial" charset="0"/>
                <a:cs typeface="Arial" charset="0"/>
                <a:hlinkClick r:id="rId2" action="ppaction://hlinksldjump"/>
              </a:rPr>
              <a:t>Audio Setup and Making Calls</a:t>
            </a:r>
            <a:endParaRPr lang="en-US" sz="2400" dirty="0" smtClean="0">
              <a:solidFill>
                <a:srgbClr val="004684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lnSpc>
                <a:spcPct val="250000"/>
              </a:lnSpc>
            </a:pPr>
            <a:r>
              <a:rPr lang="en-US" sz="2400" dirty="0" smtClean="0">
                <a:solidFill>
                  <a:srgbClr val="004684"/>
                </a:solidFill>
                <a:latin typeface="Arial" charset="0"/>
                <a:ea typeface="Arial" charset="0"/>
                <a:cs typeface="Arial" charset="0"/>
                <a:hlinkClick r:id="rId3" action="ppaction://hlinksldjump"/>
              </a:rPr>
              <a:t>Contacts, Presence and IM</a:t>
            </a:r>
            <a:endParaRPr lang="en-US" sz="2400" dirty="0" smtClean="0">
              <a:solidFill>
                <a:srgbClr val="004684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lnSpc>
                <a:spcPct val="250000"/>
              </a:lnSpc>
            </a:pPr>
            <a:r>
              <a:rPr lang="en-US" sz="2400" dirty="0" smtClean="0">
                <a:solidFill>
                  <a:srgbClr val="004684"/>
                </a:solidFill>
                <a:latin typeface="Arial" charset="0"/>
                <a:ea typeface="Arial" charset="0"/>
                <a:cs typeface="Arial" charset="0"/>
                <a:hlinkClick r:id="rId4" action="ppaction://hlinksldjump"/>
              </a:rPr>
              <a:t>Meetings</a:t>
            </a:r>
            <a:endParaRPr lang="en-US" sz="2400" dirty="0" smtClean="0">
              <a:solidFill>
                <a:srgbClr val="004684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lnSpc>
                <a:spcPct val="250000"/>
              </a:lnSpc>
            </a:pPr>
            <a:r>
              <a:rPr lang="en-US" sz="2400" dirty="0" smtClean="0">
                <a:solidFill>
                  <a:srgbClr val="004684"/>
                </a:solidFill>
                <a:latin typeface="Arial" charset="0"/>
                <a:ea typeface="Arial" charset="0"/>
                <a:cs typeface="Arial" charset="0"/>
                <a:hlinkClick r:id="rId5" action="ppaction://hlinksldjump"/>
              </a:rPr>
              <a:t>Video</a:t>
            </a:r>
            <a:endParaRPr lang="en-US" sz="2400" dirty="0" smtClean="0">
              <a:solidFill>
                <a:srgbClr val="004684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lnSpc>
                <a:spcPct val="250000"/>
              </a:lnSpc>
            </a:pPr>
            <a:r>
              <a:rPr lang="en-US" sz="2400" dirty="0" smtClean="0">
                <a:solidFill>
                  <a:srgbClr val="004684"/>
                </a:solidFill>
                <a:latin typeface="Arial" charset="0"/>
                <a:ea typeface="Arial" charset="0"/>
                <a:cs typeface="Arial" charset="0"/>
                <a:hlinkClick r:id="rId6" action="ppaction://hlinksldjump"/>
              </a:rPr>
              <a:t>Sharing or Collaboration</a:t>
            </a:r>
            <a:endParaRPr lang="en-US" sz="2400" dirty="0">
              <a:solidFill>
                <a:srgbClr val="00468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32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27" y="3057525"/>
            <a:ext cx="3829050" cy="3800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510740" y="873861"/>
            <a:ext cx="9682571" cy="1132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 dirty="0" smtClean="0">
                <a:solidFill>
                  <a:srgbClr val="004684"/>
                </a:solidFill>
              </a:rPr>
              <a:t>Set your availability status (Presence)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0740" y="2024945"/>
            <a:ext cx="10705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Presence is a quick way to let others know if you are available to chat.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95556" y="3456507"/>
            <a:ext cx="59629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Click status drop down list right below your name in main Skype for Business window.</a:t>
            </a:r>
            <a:endParaRPr lang="en-US" dirty="0"/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Choose desired presence. (Status automatically changes if you are busy on your calendar or using PowerPoint to present on your computer.)</a:t>
            </a:r>
            <a:endParaRPr lang="en-US" dirty="0"/>
          </a:p>
          <a:p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305495" y="3494068"/>
            <a:ext cx="1274156" cy="1229706"/>
          </a:xfrm>
          <a:prstGeom prst="ellipse">
            <a:avLst/>
          </a:prstGeom>
          <a:noFill/>
          <a:ln w="57150">
            <a:solidFill>
              <a:srgbClr val="FFD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rgbClr val="FFDC08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3909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174499"/>
            <a:ext cx="12192000" cy="854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2400" b="1" dirty="0" smtClean="0">
                <a:solidFill>
                  <a:srgbClr val="004684"/>
                </a:solidFill>
                <a:latin typeface="Arial" charset="0"/>
                <a:ea typeface="Arial" charset="0"/>
                <a:cs typeface="Arial" charset="0"/>
              </a:rPr>
              <a:t>Meetings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93" y="2243376"/>
            <a:ext cx="2057214" cy="205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1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60641" y="774004"/>
            <a:ext cx="9943669" cy="1132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 dirty="0" smtClean="0">
                <a:solidFill>
                  <a:srgbClr val="004684"/>
                </a:solidFill>
              </a:rPr>
              <a:t>Schedule a Skype for Business meeting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0641" y="1925088"/>
            <a:ext cx="10705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In Outlook Desktop Application: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45457" y="2455896"/>
            <a:ext cx="59629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Open your Outlook Calendar.</a:t>
            </a:r>
            <a:endParaRPr lang="en-US" dirty="0"/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Navigate to the </a:t>
            </a:r>
            <a:r>
              <a:rPr lang="en-US" b="1" dirty="0" smtClean="0"/>
              <a:t>Home</a:t>
            </a:r>
            <a:r>
              <a:rPr lang="en-US" dirty="0" smtClean="0"/>
              <a:t> tab.</a:t>
            </a:r>
            <a:endParaRPr lang="en-US" dirty="0"/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Choose </a:t>
            </a:r>
            <a:r>
              <a:rPr lang="en-US" b="1" dirty="0" smtClean="0"/>
              <a:t>New Skype Meeting</a:t>
            </a:r>
            <a:r>
              <a:rPr lang="en-US" dirty="0" smtClean="0"/>
              <a:t>. Complete the meeting request like you normally would.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Set meeting options.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63" t="4268" r="69015" b="39447"/>
          <a:stretch/>
        </p:blipFill>
        <p:spPr>
          <a:xfrm>
            <a:off x="730707" y="2517287"/>
            <a:ext cx="3971350" cy="4117375"/>
          </a:xfrm>
          <a:prstGeom prst="rect">
            <a:avLst/>
          </a:prstGeom>
          <a:ln w="38100">
            <a:solidFill>
              <a:srgbClr val="004684"/>
            </a:solidFill>
          </a:ln>
        </p:spPr>
      </p:pic>
      <p:sp>
        <p:nvSpPr>
          <p:cNvPr id="20" name="Oval 19"/>
          <p:cNvSpPr/>
          <p:nvPr/>
        </p:nvSpPr>
        <p:spPr>
          <a:xfrm>
            <a:off x="1400818" y="6273424"/>
            <a:ext cx="1128672" cy="361237"/>
          </a:xfrm>
          <a:prstGeom prst="ellipse">
            <a:avLst/>
          </a:prstGeom>
          <a:noFill/>
          <a:ln w="57150">
            <a:solidFill>
              <a:srgbClr val="FFD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rgbClr val="FFDC08"/>
                </a:solidFill>
              </a:ln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36605" y="5672162"/>
            <a:ext cx="537328" cy="587820"/>
            <a:chOff x="4413300" y="1861567"/>
            <a:chExt cx="537328" cy="587820"/>
          </a:xfrm>
        </p:grpSpPr>
        <p:sp>
          <p:nvSpPr>
            <p:cNvPr id="24" name="Oval 23"/>
            <p:cNvSpPr/>
            <p:nvPr/>
          </p:nvSpPr>
          <p:spPr>
            <a:xfrm>
              <a:off x="4413300" y="1912059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81626" y="1861567"/>
              <a:ext cx="381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1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1300293" y="2493998"/>
            <a:ext cx="624041" cy="298782"/>
          </a:xfrm>
          <a:prstGeom prst="ellipse">
            <a:avLst/>
          </a:prstGeom>
          <a:noFill/>
          <a:ln w="57150">
            <a:solidFill>
              <a:srgbClr val="FFD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rgbClr val="FFDC08"/>
                </a:solidFill>
              </a:ln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71981" y="2660707"/>
            <a:ext cx="537328" cy="587820"/>
            <a:chOff x="4413300" y="1861567"/>
            <a:chExt cx="537328" cy="587820"/>
          </a:xfrm>
        </p:grpSpPr>
        <p:sp>
          <p:nvSpPr>
            <p:cNvPr id="16" name="Oval 15"/>
            <p:cNvSpPr/>
            <p:nvPr/>
          </p:nvSpPr>
          <p:spPr>
            <a:xfrm>
              <a:off x="4413300" y="1912059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81626" y="1861567"/>
              <a:ext cx="381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887019" y="2577791"/>
            <a:ext cx="537328" cy="587820"/>
            <a:chOff x="4413300" y="1861567"/>
            <a:chExt cx="537328" cy="587820"/>
          </a:xfrm>
        </p:grpSpPr>
        <p:sp>
          <p:nvSpPr>
            <p:cNvPr id="26" name="Oval 25"/>
            <p:cNvSpPr/>
            <p:nvPr/>
          </p:nvSpPr>
          <p:spPr>
            <a:xfrm>
              <a:off x="4413300" y="1912059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481626" y="1861567"/>
              <a:ext cx="381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7955" y="5100662"/>
            <a:ext cx="3838575" cy="1143000"/>
          </a:xfrm>
          <a:prstGeom prst="rect">
            <a:avLst/>
          </a:prstGeom>
          <a:ln w="38100">
            <a:solidFill>
              <a:srgbClr val="004684"/>
            </a:solidFill>
          </a:ln>
        </p:spPr>
      </p:pic>
      <p:sp>
        <p:nvSpPr>
          <p:cNvPr id="31" name="Oval 30"/>
          <p:cNvSpPr/>
          <p:nvPr/>
        </p:nvSpPr>
        <p:spPr>
          <a:xfrm>
            <a:off x="8816453" y="5375065"/>
            <a:ext cx="709683" cy="765729"/>
          </a:xfrm>
          <a:prstGeom prst="ellipse">
            <a:avLst/>
          </a:prstGeom>
          <a:noFill/>
          <a:ln w="57150">
            <a:solidFill>
              <a:srgbClr val="FFD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rgbClr val="FFDC08"/>
                </a:solidFill>
              </a:ln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9568113" y="5081155"/>
            <a:ext cx="537328" cy="587820"/>
            <a:chOff x="4413300" y="1861567"/>
            <a:chExt cx="537328" cy="587820"/>
          </a:xfrm>
        </p:grpSpPr>
        <p:sp>
          <p:nvSpPr>
            <p:cNvPr id="33" name="Oval 32"/>
            <p:cNvSpPr/>
            <p:nvPr/>
          </p:nvSpPr>
          <p:spPr>
            <a:xfrm>
              <a:off x="4413300" y="1912059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481626" y="1861567"/>
              <a:ext cx="381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4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625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59584" y="833368"/>
            <a:ext cx="9943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 dirty="0" smtClean="0">
                <a:solidFill>
                  <a:srgbClr val="004684"/>
                </a:solidFill>
              </a:rPr>
              <a:t>Join a Skype for Business Meeting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9584" y="1984452"/>
            <a:ext cx="10705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3 ways to join the meeting: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9584" y="2706329"/>
            <a:ext cx="596299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Open your Outlook Calendar, Double Click on Meeting, click </a:t>
            </a:r>
            <a:r>
              <a:rPr lang="en-US" b="1" dirty="0" smtClean="0"/>
              <a:t>on Join Skype Meeting</a:t>
            </a:r>
            <a:r>
              <a:rPr lang="en-US" dirty="0" smtClean="0"/>
              <a:t>.</a:t>
            </a:r>
            <a:endParaRPr lang="en-US" dirty="0"/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In the main Skype for Business window double click the meeting listed in the Meetings tab. (calendar icon)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Select </a:t>
            </a:r>
            <a:r>
              <a:rPr lang="en-US" b="1" dirty="0" smtClean="0"/>
              <a:t>Join Online </a:t>
            </a:r>
            <a:r>
              <a:rPr lang="en-US" dirty="0" smtClean="0"/>
              <a:t>in the Outlook reminder pop-up window.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588" y="5448300"/>
            <a:ext cx="3819525" cy="1409700"/>
          </a:xfrm>
          <a:prstGeom prst="rect">
            <a:avLst/>
          </a:prstGeom>
          <a:ln w="38100">
            <a:solidFill>
              <a:srgbClr val="004684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0879" y="2316322"/>
            <a:ext cx="3542370" cy="2561757"/>
          </a:xfrm>
          <a:prstGeom prst="rect">
            <a:avLst/>
          </a:prstGeom>
          <a:ln w="38100">
            <a:solidFill>
              <a:srgbClr val="004684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300" t="48184" r="69120" b="42004"/>
          <a:stretch/>
        </p:blipFill>
        <p:spPr>
          <a:xfrm>
            <a:off x="559584" y="5448300"/>
            <a:ext cx="3848669" cy="717782"/>
          </a:xfrm>
          <a:prstGeom prst="rect">
            <a:avLst/>
          </a:prstGeom>
          <a:ln w="38100">
            <a:solidFill>
              <a:srgbClr val="004684"/>
            </a:solidFill>
          </a:ln>
        </p:spPr>
      </p:pic>
      <p:grpSp>
        <p:nvGrpSpPr>
          <p:cNvPr id="23" name="Group 22"/>
          <p:cNvGrpSpPr/>
          <p:nvPr/>
        </p:nvGrpSpPr>
        <p:grpSpPr>
          <a:xfrm>
            <a:off x="2623759" y="5219371"/>
            <a:ext cx="537328" cy="587820"/>
            <a:chOff x="4413300" y="1861567"/>
            <a:chExt cx="537328" cy="587820"/>
          </a:xfrm>
        </p:grpSpPr>
        <p:sp>
          <p:nvSpPr>
            <p:cNvPr id="24" name="Oval 23"/>
            <p:cNvSpPr/>
            <p:nvPr/>
          </p:nvSpPr>
          <p:spPr>
            <a:xfrm>
              <a:off x="4413300" y="1912059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81626" y="1861567"/>
              <a:ext cx="381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1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089165" y="5154390"/>
            <a:ext cx="537328" cy="587820"/>
            <a:chOff x="4413300" y="1861567"/>
            <a:chExt cx="537328" cy="587820"/>
          </a:xfrm>
        </p:grpSpPr>
        <p:sp>
          <p:nvSpPr>
            <p:cNvPr id="16" name="Oval 15"/>
            <p:cNvSpPr/>
            <p:nvPr/>
          </p:nvSpPr>
          <p:spPr>
            <a:xfrm>
              <a:off x="4413300" y="1912059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81626" y="1861567"/>
              <a:ext cx="381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Oval 30"/>
          <p:cNvSpPr/>
          <p:nvPr/>
        </p:nvSpPr>
        <p:spPr>
          <a:xfrm>
            <a:off x="6263437" y="5448300"/>
            <a:ext cx="568570" cy="588086"/>
          </a:xfrm>
          <a:prstGeom prst="ellipse">
            <a:avLst/>
          </a:prstGeom>
          <a:noFill/>
          <a:ln w="57150">
            <a:solidFill>
              <a:srgbClr val="FFD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rgbClr val="FFDC08"/>
                </a:solidFill>
              </a:ln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950619" y="2022412"/>
            <a:ext cx="537328" cy="587820"/>
            <a:chOff x="4413300" y="1861567"/>
            <a:chExt cx="537328" cy="587820"/>
          </a:xfrm>
        </p:grpSpPr>
        <p:sp>
          <p:nvSpPr>
            <p:cNvPr id="26" name="Oval 25"/>
            <p:cNvSpPr/>
            <p:nvPr/>
          </p:nvSpPr>
          <p:spPr>
            <a:xfrm>
              <a:off x="4413300" y="1912059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481626" y="1861567"/>
              <a:ext cx="381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Oval 28"/>
          <p:cNvSpPr/>
          <p:nvPr/>
        </p:nvSpPr>
        <p:spPr>
          <a:xfrm>
            <a:off x="9727373" y="4152817"/>
            <a:ext cx="775880" cy="381172"/>
          </a:xfrm>
          <a:prstGeom prst="ellipse">
            <a:avLst/>
          </a:prstGeom>
          <a:noFill/>
          <a:ln w="57150">
            <a:solidFill>
              <a:srgbClr val="FFD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rgbClr val="FFDC08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1814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60641" y="716979"/>
            <a:ext cx="9943669" cy="11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 dirty="0" smtClean="0">
                <a:solidFill>
                  <a:srgbClr val="004684"/>
                </a:solidFill>
              </a:rPr>
              <a:t>Share your desktop or a program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737282" y="2257467"/>
            <a:ext cx="7209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Need to show everyone what you are talking about?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7282" y="2968654"/>
            <a:ext cx="596299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In the meeting window, click the </a:t>
            </a:r>
            <a:r>
              <a:rPr lang="en-US" b="1" dirty="0"/>
              <a:t>P</a:t>
            </a:r>
            <a:r>
              <a:rPr lang="en-US" b="1" dirty="0" smtClean="0"/>
              <a:t>resent</a:t>
            </a:r>
            <a:r>
              <a:rPr lang="en-US" dirty="0" smtClean="0"/>
              <a:t> button.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Click </a:t>
            </a:r>
            <a:r>
              <a:rPr lang="en-US" b="1" dirty="0" smtClean="0"/>
              <a:t>Present Desktop</a:t>
            </a:r>
            <a:r>
              <a:rPr lang="en-US" dirty="0" smtClean="0"/>
              <a:t> to show the entire contents of the desktop window. To just show activity in one program, </a:t>
            </a:r>
            <a:r>
              <a:rPr lang="en-US" dirty="0" smtClean="0"/>
              <a:t>click </a:t>
            </a:r>
            <a:r>
              <a:rPr lang="en-US" b="1" dirty="0" smtClean="0"/>
              <a:t>Present Program </a:t>
            </a:r>
            <a:r>
              <a:rPr lang="en-US" dirty="0" smtClean="0"/>
              <a:t>and double click your program.</a:t>
            </a:r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 marL="342900" indent="-342900">
              <a:spcAft>
                <a:spcPts val="1200"/>
              </a:spcAft>
              <a:buAutoNum type="arabicPeriod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8111" t="29476" r="16964" b="25988"/>
          <a:stretch/>
        </p:blipFill>
        <p:spPr>
          <a:xfrm>
            <a:off x="660641" y="2077784"/>
            <a:ext cx="2694467" cy="452061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2212773" y="5227353"/>
            <a:ext cx="537328" cy="587820"/>
            <a:chOff x="4413300" y="1861567"/>
            <a:chExt cx="537328" cy="587820"/>
          </a:xfrm>
        </p:grpSpPr>
        <p:sp>
          <p:nvSpPr>
            <p:cNvPr id="24" name="Oval 23"/>
            <p:cNvSpPr/>
            <p:nvPr/>
          </p:nvSpPr>
          <p:spPr>
            <a:xfrm>
              <a:off x="4413300" y="1912059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81626" y="1861567"/>
              <a:ext cx="381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1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Oval 30"/>
          <p:cNvSpPr/>
          <p:nvPr/>
        </p:nvSpPr>
        <p:spPr>
          <a:xfrm>
            <a:off x="1753601" y="5782456"/>
            <a:ext cx="568570" cy="588086"/>
          </a:xfrm>
          <a:prstGeom prst="ellipse">
            <a:avLst/>
          </a:prstGeom>
          <a:noFill/>
          <a:ln w="57150">
            <a:solidFill>
              <a:srgbClr val="FFD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rgbClr val="FFDC08"/>
                </a:solidFill>
              </a:ln>
            </a:endParaRPr>
          </a:p>
        </p:txBody>
      </p:sp>
      <p:sp>
        <p:nvSpPr>
          <p:cNvPr id="29" name="Oval 28"/>
          <p:cNvSpPr/>
          <p:nvPr/>
        </p:nvSpPr>
        <p:spPr>
          <a:xfrm>
            <a:off x="855880" y="1981685"/>
            <a:ext cx="1658720" cy="986969"/>
          </a:xfrm>
          <a:prstGeom prst="ellipse">
            <a:avLst/>
          </a:prstGeom>
          <a:noFill/>
          <a:ln w="57150">
            <a:solidFill>
              <a:srgbClr val="FFD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rgbClr val="FFDC08"/>
                </a:solidFill>
              </a:ln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592707" y="1868063"/>
            <a:ext cx="537328" cy="587820"/>
            <a:chOff x="4413300" y="1861567"/>
            <a:chExt cx="537328" cy="587820"/>
          </a:xfrm>
        </p:grpSpPr>
        <p:sp>
          <p:nvSpPr>
            <p:cNvPr id="16" name="Oval 15"/>
            <p:cNvSpPr/>
            <p:nvPr/>
          </p:nvSpPr>
          <p:spPr>
            <a:xfrm>
              <a:off x="4413300" y="1912059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81626" y="1861567"/>
              <a:ext cx="381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933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39646" y="803639"/>
            <a:ext cx="100839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 dirty="0" smtClean="0">
                <a:solidFill>
                  <a:srgbClr val="004684"/>
                </a:solidFill>
              </a:rPr>
              <a:t>Share a PowerPoint Presentation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76312" y="2665910"/>
            <a:ext cx="69443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In the meeting window, click the </a:t>
            </a:r>
            <a:r>
              <a:rPr lang="en-US" b="1" dirty="0" smtClean="0"/>
              <a:t>Present PowerPoint Files</a:t>
            </a:r>
            <a:r>
              <a:rPr lang="en-US" dirty="0" smtClean="0"/>
              <a:t> button.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Browse to the PowerPoint presentation file you wish to present and click </a:t>
            </a:r>
            <a:r>
              <a:rPr lang="en-US" b="1" dirty="0" smtClean="0"/>
              <a:t>OK</a:t>
            </a:r>
            <a:r>
              <a:rPr lang="en-US" dirty="0" smtClean="0"/>
              <a:t>.</a:t>
            </a:r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 marL="342900" indent="-342900">
              <a:spcAft>
                <a:spcPts val="1200"/>
              </a:spcAft>
              <a:buAutoNum type="arabicPeriod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8111" t="29476" r="16964" b="25988"/>
          <a:stretch/>
        </p:blipFill>
        <p:spPr>
          <a:xfrm>
            <a:off x="660641" y="2344597"/>
            <a:ext cx="2694467" cy="452061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2626761" y="2431399"/>
            <a:ext cx="537328" cy="587820"/>
            <a:chOff x="4413300" y="1861567"/>
            <a:chExt cx="537328" cy="587820"/>
          </a:xfrm>
        </p:grpSpPr>
        <p:sp>
          <p:nvSpPr>
            <p:cNvPr id="24" name="Oval 23"/>
            <p:cNvSpPr/>
            <p:nvPr/>
          </p:nvSpPr>
          <p:spPr>
            <a:xfrm>
              <a:off x="4413300" y="1912059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81626" y="1861567"/>
              <a:ext cx="381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1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Oval 28"/>
          <p:cNvSpPr/>
          <p:nvPr/>
        </p:nvSpPr>
        <p:spPr>
          <a:xfrm>
            <a:off x="786096" y="2968044"/>
            <a:ext cx="2186974" cy="512771"/>
          </a:xfrm>
          <a:prstGeom prst="ellipse">
            <a:avLst/>
          </a:prstGeom>
          <a:noFill/>
          <a:ln w="57150">
            <a:solidFill>
              <a:srgbClr val="FFD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rgbClr val="FFDC08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30632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3140" r="16801" b="5664"/>
          <a:stretch/>
        </p:blipFill>
        <p:spPr>
          <a:xfrm>
            <a:off x="690089" y="2038179"/>
            <a:ext cx="6029325" cy="45645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18845" y="2596042"/>
            <a:ext cx="828675" cy="357187"/>
          </a:xfrm>
          <a:prstGeom prst="rect">
            <a:avLst/>
          </a:prstGeom>
          <a:noFill/>
          <a:ln w="38100">
            <a:solidFill>
              <a:srgbClr val="FFD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90220" y="5910742"/>
            <a:ext cx="1457325" cy="252412"/>
          </a:xfrm>
          <a:prstGeom prst="rect">
            <a:avLst/>
          </a:prstGeom>
          <a:noFill/>
          <a:ln w="38100">
            <a:solidFill>
              <a:srgbClr val="FFD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76257" y="5901217"/>
            <a:ext cx="1143157" cy="252412"/>
          </a:xfrm>
          <a:prstGeom prst="rect">
            <a:avLst/>
          </a:prstGeom>
          <a:noFill/>
          <a:ln w="38100">
            <a:solidFill>
              <a:srgbClr val="FFD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4422" y="695804"/>
            <a:ext cx="9943669" cy="11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 dirty="0" smtClean="0">
                <a:solidFill>
                  <a:srgbClr val="004684"/>
                </a:solidFill>
              </a:rPr>
              <a:t>Share a PowerPoint Presentation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817358" y="2257425"/>
            <a:ext cx="537328" cy="587820"/>
            <a:chOff x="4413300" y="1861567"/>
            <a:chExt cx="537328" cy="587820"/>
          </a:xfrm>
        </p:grpSpPr>
        <p:sp>
          <p:nvSpPr>
            <p:cNvPr id="15" name="Oval 14"/>
            <p:cNvSpPr/>
            <p:nvPr/>
          </p:nvSpPr>
          <p:spPr>
            <a:xfrm>
              <a:off x="4413300" y="1912059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81626" y="1861567"/>
              <a:ext cx="381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1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327181" y="5680268"/>
            <a:ext cx="537328" cy="587820"/>
            <a:chOff x="4413300" y="1861567"/>
            <a:chExt cx="537328" cy="587820"/>
          </a:xfrm>
        </p:grpSpPr>
        <p:sp>
          <p:nvSpPr>
            <p:cNvPr id="18" name="Oval 17"/>
            <p:cNvSpPr/>
            <p:nvPr/>
          </p:nvSpPr>
          <p:spPr>
            <a:xfrm>
              <a:off x="4413300" y="1912059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81626" y="1861567"/>
              <a:ext cx="381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976278" y="5217752"/>
            <a:ext cx="537328" cy="587820"/>
            <a:chOff x="4413300" y="1861567"/>
            <a:chExt cx="537328" cy="587820"/>
          </a:xfrm>
        </p:grpSpPr>
        <p:sp>
          <p:nvSpPr>
            <p:cNvPr id="22" name="Oval 21"/>
            <p:cNvSpPr/>
            <p:nvPr/>
          </p:nvSpPr>
          <p:spPr>
            <a:xfrm>
              <a:off x="4413300" y="1912059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481626" y="1861567"/>
              <a:ext cx="381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094304" y="2038179"/>
            <a:ext cx="41685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Press </a:t>
            </a:r>
            <a:r>
              <a:rPr lang="en-US" b="1" dirty="0" smtClean="0"/>
              <a:t>Stop Presenting </a:t>
            </a:r>
            <a:r>
              <a:rPr lang="en-US" dirty="0" smtClean="0"/>
              <a:t>to end your presentation.</a:t>
            </a:r>
            <a:endParaRPr lang="en-US" dirty="0"/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Advance to next slide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Access thumbnails and presenter notes. (Only visible to you)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21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60641" y="786853"/>
            <a:ext cx="9943669" cy="11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 dirty="0" smtClean="0">
                <a:solidFill>
                  <a:srgbClr val="004684"/>
                </a:solidFill>
              </a:rPr>
              <a:t>Record and play back a meeting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25748" y="2742481"/>
            <a:ext cx="596299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Click the </a:t>
            </a:r>
            <a:r>
              <a:rPr lang="en-US" b="1" dirty="0" smtClean="0"/>
              <a:t>More Options </a:t>
            </a:r>
            <a:r>
              <a:rPr lang="en-US" dirty="0" smtClean="0"/>
              <a:t>button.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Click </a:t>
            </a:r>
            <a:r>
              <a:rPr lang="en-US" b="1" dirty="0" smtClean="0"/>
              <a:t>Start Recording.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After the meeting, click the </a:t>
            </a:r>
            <a:r>
              <a:rPr lang="en-US" b="1" dirty="0" smtClean="0"/>
              <a:t>More Options </a:t>
            </a:r>
            <a:r>
              <a:rPr lang="en-US" dirty="0" smtClean="0"/>
              <a:t>button and choose </a:t>
            </a:r>
            <a:r>
              <a:rPr lang="en-US" b="1" dirty="0"/>
              <a:t>M</a:t>
            </a:r>
            <a:r>
              <a:rPr lang="en-US" b="1" dirty="0" smtClean="0"/>
              <a:t>anage </a:t>
            </a:r>
            <a:r>
              <a:rPr lang="en-US" b="1" dirty="0"/>
              <a:t>R</a:t>
            </a:r>
            <a:r>
              <a:rPr lang="en-US" b="1" dirty="0" smtClean="0"/>
              <a:t>ecordings </a:t>
            </a:r>
            <a:r>
              <a:rPr lang="en-US" dirty="0" smtClean="0"/>
              <a:t>to publish, play, rename or delete the recording.</a:t>
            </a:r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 marL="342900" indent="-342900">
              <a:spcAft>
                <a:spcPts val="1200"/>
              </a:spcAft>
              <a:buAutoNum type="arabicPeriod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8077" t="56670" r="17448" b="6147"/>
          <a:stretch/>
        </p:blipFill>
        <p:spPr>
          <a:xfrm>
            <a:off x="769824" y="2096163"/>
            <a:ext cx="3297209" cy="4761837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743207" y="5438624"/>
            <a:ext cx="537328" cy="587820"/>
            <a:chOff x="4413300" y="1861567"/>
            <a:chExt cx="537328" cy="587820"/>
          </a:xfrm>
        </p:grpSpPr>
        <p:sp>
          <p:nvSpPr>
            <p:cNvPr id="20" name="Oval 19"/>
            <p:cNvSpPr/>
            <p:nvPr/>
          </p:nvSpPr>
          <p:spPr>
            <a:xfrm>
              <a:off x="4413300" y="1912059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81626" y="1861567"/>
              <a:ext cx="381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1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Oval 21"/>
          <p:cNvSpPr/>
          <p:nvPr/>
        </p:nvSpPr>
        <p:spPr>
          <a:xfrm>
            <a:off x="3239064" y="5933767"/>
            <a:ext cx="677221" cy="700466"/>
          </a:xfrm>
          <a:prstGeom prst="ellipse">
            <a:avLst/>
          </a:prstGeom>
          <a:noFill/>
          <a:ln w="57150">
            <a:solidFill>
              <a:srgbClr val="FFD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rgbClr val="FFDC08"/>
                </a:solidFill>
              </a:ln>
            </a:endParaRPr>
          </a:p>
        </p:txBody>
      </p:sp>
      <p:sp>
        <p:nvSpPr>
          <p:cNvPr id="26" name="Oval 25"/>
          <p:cNvSpPr/>
          <p:nvPr/>
        </p:nvSpPr>
        <p:spPr>
          <a:xfrm>
            <a:off x="771959" y="2096163"/>
            <a:ext cx="2546192" cy="1154781"/>
          </a:xfrm>
          <a:prstGeom prst="ellipse">
            <a:avLst/>
          </a:prstGeom>
          <a:noFill/>
          <a:ln w="57150">
            <a:solidFill>
              <a:srgbClr val="FFD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rgbClr val="FFDC08"/>
                </a:solidFill>
              </a:ln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423928" y="1939076"/>
            <a:ext cx="537328" cy="587820"/>
            <a:chOff x="4413300" y="1861567"/>
            <a:chExt cx="537328" cy="587820"/>
          </a:xfrm>
        </p:grpSpPr>
        <p:sp>
          <p:nvSpPr>
            <p:cNvPr id="28" name="Oval 27"/>
            <p:cNvSpPr/>
            <p:nvPr/>
          </p:nvSpPr>
          <p:spPr>
            <a:xfrm>
              <a:off x="4413300" y="1912059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81626" y="1861567"/>
              <a:ext cx="381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32369" y="2526896"/>
            <a:ext cx="962210" cy="587820"/>
            <a:chOff x="4413300" y="1861567"/>
            <a:chExt cx="962210" cy="587820"/>
          </a:xfrm>
        </p:grpSpPr>
        <p:sp>
          <p:nvSpPr>
            <p:cNvPr id="33" name="Oval 32"/>
            <p:cNvSpPr/>
            <p:nvPr/>
          </p:nvSpPr>
          <p:spPr>
            <a:xfrm>
              <a:off x="4413300" y="1912059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481626" y="1861567"/>
              <a:ext cx="893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Oval 15"/>
          <p:cNvSpPr/>
          <p:nvPr/>
        </p:nvSpPr>
        <p:spPr>
          <a:xfrm>
            <a:off x="2234297" y="5933767"/>
            <a:ext cx="677221" cy="700466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rgbClr val="FFDC08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9115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113" r="16818" b="5618"/>
          <a:stretch/>
        </p:blipFill>
        <p:spPr>
          <a:xfrm>
            <a:off x="752476" y="2075796"/>
            <a:ext cx="6118114" cy="4633387"/>
          </a:xfrm>
          <a:prstGeom prst="rect">
            <a:avLst/>
          </a:prstGeom>
          <a:ln w="38100">
            <a:solidFill>
              <a:srgbClr val="004684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660641" y="708254"/>
            <a:ext cx="9943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 dirty="0" smtClean="0">
                <a:solidFill>
                  <a:srgbClr val="004684"/>
                </a:solidFill>
              </a:rPr>
              <a:t>Manage meeting participants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66462" y="2075796"/>
            <a:ext cx="396564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Click the </a:t>
            </a:r>
            <a:r>
              <a:rPr lang="en-US" b="1" dirty="0" smtClean="0"/>
              <a:t>Participants </a:t>
            </a:r>
            <a:r>
              <a:rPr lang="en-US" dirty="0" smtClean="0"/>
              <a:t>button to open the participants pane so you can see a list of everyone in the meeting.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Click the </a:t>
            </a:r>
            <a:r>
              <a:rPr lang="en-US" b="1" dirty="0" smtClean="0"/>
              <a:t>Participant Actions </a:t>
            </a:r>
            <a:r>
              <a:rPr lang="en-US" dirty="0" smtClean="0"/>
              <a:t>button</a:t>
            </a:r>
            <a:r>
              <a:rPr lang="en-US" b="1" dirty="0" smtClean="0"/>
              <a:t>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Click one or multiple buttons to apply these settings to attendees.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Click </a:t>
            </a:r>
            <a:r>
              <a:rPr lang="en-US" b="1" dirty="0" smtClean="0"/>
              <a:t>Invite More People </a:t>
            </a:r>
            <a:r>
              <a:rPr lang="en-US" dirty="0" smtClean="0"/>
              <a:t>button to add participants.</a:t>
            </a:r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 marL="342900" indent="-342900">
              <a:spcAft>
                <a:spcPts val="1200"/>
              </a:spcAft>
              <a:buAutoNum type="arabicPeriod"/>
            </a:pP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330487" y="1838838"/>
            <a:ext cx="537328" cy="587820"/>
            <a:chOff x="4413300" y="1861567"/>
            <a:chExt cx="537328" cy="587820"/>
          </a:xfrm>
        </p:grpSpPr>
        <p:sp>
          <p:nvSpPr>
            <p:cNvPr id="20" name="Oval 19"/>
            <p:cNvSpPr/>
            <p:nvPr/>
          </p:nvSpPr>
          <p:spPr>
            <a:xfrm>
              <a:off x="4413300" y="1912059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81626" y="1861567"/>
              <a:ext cx="381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1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Oval 21"/>
          <p:cNvSpPr/>
          <p:nvPr/>
        </p:nvSpPr>
        <p:spPr>
          <a:xfrm>
            <a:off x="2723779" y="2240623"/>
            <a:ext cx="568570" cy="588086"/>
          </a:xfrm>
          <a:prstGeom prst="ellipse">
            <a:avLst/>
          </a:prstGeom>
          <a:noFill/>
          <a:ln w="57150">
            <a:solidFill>
              <a:srgbClr val="FFD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rgbClr val="FFDC08"/>
                </a:solidFill>
              </a:ln>
            </a:endParaRPr>
          </a:p>
        </p:txBody>
      </p:sp>
      <p:sp>
        <p:nvSpPr>
          <p:cNvPr id="26" name="Oval 25"/>
          <p:cNvSpPr/>
          <p:nvPr/>
        </p:nvSpPr>
        <p:spPr>
          <a:xfrm>
            <a:off x="1705969" y="6276480"/>
            <a:ext cx="791381" cy="400561"/>
          </a:xfrm>
          <a:prstGeom prst="ellipse">
            <a:avLst/>
          </a:prstGeom>
          <a:noFill/>
          <a:ln w="57150">
            <a:solidFill>
              <a:srgbClr val="FFD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rgbClr val="FFDC08"/>
                </a:solidFill>
              </a:ln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554185" y="5723848"/>
            <a:ext cx="537328" cy="587820"/>
            <a:chOff x="4413300" y="1861567"/>
            <a:chExt cx="537328" cy="587820"/>
          </a:xfrm>
        </p:grpSpPr>
        <p:sp>
          <p:nvSpPr>
            <p:cNvPr id="28" name="Oval 27"/>
            <p:cNvSpPr/>
            <p:nvPr/>
          </p:nvSpPr>
          <p:spPr>
            <a:xfrm>
              <a:off x="4413300" y="1912059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81626" y="1861567"/>
              <a:ext cx="381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1049" t="25012" r="34756" b="30760"/>
          <a:stretch/>
        </p:blipFill>
        <p:spPr>
          <a:xfrm>
            <a:off x="2893222" y="3755978"/>
            <a:ext cx="4061106" cy="295320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3" name="Group 22"/>
          <p:cNvGrpSpPr/>
          <p:nvPr/>
        </p:nvGrpSpPr>
        <p:grpSpPr>
          <a:xfrm>
            <a:off x="5363811" y="3910970"/>
            <a:ext cx="537328" cy="587820"/>
            <a:chOff x="4413300" y="1861567"/>
            <a:chExt cx="537328" cy="587820"/>
          </a:xfrm>
        </p:grpSpPr>
        <p:sp>
          <p:nvSpPr>
            <p:cNvPr id="24" name="Oval 23"/>
            <p:cNvSpPr/>
            <p:nvPr/>
          </p:nvSpPr>
          <p:spPr>
            <a:xfrm>
              <a:off x="4413300" y="1912059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81626" y="1861567"/>
              <a:ext cx="381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Oval 28"/>
          <p:cNvSpPr/>
          <p:nvPr/>
        </p:nvSpPr>
        <p:spPr>
          <a:xfrm>
            <a:off x="833532" y="6291029"/>
            <a:ext cx="791381" cy="400561"/>
          </a:xfrm>
          <a:prstGeom prst="ellipse">
            <a:avLst/>
          </a:prstGeom>
          <a:noFill/>
          <a:ln w="57150">
            <a:solidFill>
              <a:srgbClr val="FFD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rgbClr val="FFDC08"/>
                </a:solidFill>
              </a:ln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50257" y="5780661"/>
            <a:ext cx="537328" cy="587820"/>
            <a:chOff x="4413300" y="1861567"/>
            <a:chExt cx="537328" cy="587820"/>
          </a:xfrm>
        </p:grpSpPr>
        <p:sp>
          <p:nvSpPr>
            <p:cNvPr id="35" name="Oval 34"/>
            <p:cNvSpPr/>
            <p:nvPr/>
          </p:nvSpPr>
          <p:spPr>
            <a:xfrm>
              <a:off x="4413300" y="1912059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481626" y="1861567"/>
              <a:ext cx="381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4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79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64893" y="4747593"/>
            <a:ext cx="12192000" cy="854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2400" b="1" dirty="0" smtClean="0">
                <a:solidFill>
                  <a:srgbClr val="004684"/>
                </a:solidFill>
                <a:latin typeface="Arial" charset="0"/>
                <a:ea typeface="Arial" charset="0"/>
                <a:cs typeface="Arial" charset="0"/>
              </a:rPr>
              <a:t>Video</a:t>
            </a:r>
            <a:endParaRPr lang="en-US" sz="2400" b="1" dirty="0">
              <a:solidFill>
                <a:srgbClr val="004684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826" y="2222162"/>
            <a:ext cx="2762563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6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359227"/>
            <a:ext cx="12192000" cy="854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2400" b="1" dirty="0" smtClean="0">
                <a:solidFill>
                  <a:srgbClr val="004684"/>
                </a:solidFill>
                <a:latin typeface="Arial" charset="0"/>
                <a:ea typeface="Arial" charset="0"/>
                <a:cs typeface="Arial" charset="0"/>
              </a:rPr>
              <a:t>Audio Setup and Making Calls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890" y="2283008"/>
            <a:ext cx="2076219" cy="207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8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60641" y="947171"/>
            <a:ext cx="4840321" cy="1132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 dirty="0" smtClean="0">
                <a:solidFill>
                  <a:srgbClr val="004684"/>
                </a:solidFill>
              </a:rPr>
              <a:t>Start a </a:t>
            </a:r>
            <a:r>
              <a:rPr lang="en-US" sz="4000" b="1" dirty="0" smtClean="0">
                <a:solidFill>
                  <a:srgbClr val="004684"/>
                </a:solidFill>
              </a:rPr>
              <a:t>Video Call</a:t>
            </a:r>
            <a:endParaRPr lang="en-US" sz="4000" b="1" dirty="0" smtClean="0">
              <a:solidFill>
                <a:srgbClr val="004684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33713" y="2797316"/>
            <a:ext cx="10791994" cy="1616306"/>
            <a:chOff x="733713" y="2797316"/>
            <a:chExt cx="10791994" cy="1616306"/>
          </a:xfrm>
        </p:grpSpPr>
        <p:sp>
          <p:nvSpPr>
            <p:cNvPr id="22" name="Rectangle 21"/>
            <p:cNvSpPr/>
            <p:nvPr/>
          </p:nvSpPr>
          <p:spPr>
            <a:xfrm>
              <a:off x="733713" y="2846376"/>
              <a:ext cx="10791994" cy="1567246"/>
            </a:xfrm>
            <a:prstGeom prst="rect">
              <a:avLst/>
            </a:prstGeom>
            <a:solidFill>
              <a:srgbClr val="EAF4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503" y="2910171"/>
              <a:ext cx="1330494" cy="143965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101" y="3089522"/>
              <a:ext cx="1107368" cy="110736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5243" y="3109554"/>
              <a:ext cx="1112823" cy="110736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07104" y="3069489"/>
              <a:ext cx="1147433" cy="1147433"/>
            </a:xfrm>
            <a:prstGeom prst="rect">
              <a:avLst/>
            </a:prstGeom>
          </p:spPr>
        </p:pic>
        <p:sp>
          <p:nvSpPr>
            <p:cNvPr id="29" name="Oval 28"/>
            <p:cNvSpPr/>
            <p:nvPr/>
          </p:nvSpPr>
          <p:spPr>
            <a:xfrm>
              <a:off x="8097661" y="3129586"/>
              <a:ext cx="1087336" cy="1087336"/>
            </a:xfrm>
            <a:prstGeom prst="ellipse">
              <a:avLst/>
            </a:prstGeom>
            <a:solidFill>
              <a:srgbClr val="22AC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13106" y="3459939"/>
              <a:ext cx="652080" cy="445688"/>
            </a:xfrm>
            <a:prstGeom prst="rect">
              <a:avLst/>
            </a:prstGeom>
          </p:spPr>
        </p:pic>
        <p:sp>
          <p:nvSpPr>
            <p:cNvPr id="30" name="Oval 29"/>
            <p:cNvSpPr/>
            <p:nvPr/>
          </p:nvSpPr>
          <p:spPr>
            <a:xfrm>
              <a:off x="9724593" y="3139114"/>
              <a:ext cx="1087336" cy="1087336"/>
            </a:xfrm>
            <a:prstGeom prst="ellipse">
              <a:avLst/>
            </a:prstGeom>
            <a:solidFill>
              <a:srgbClr val="22AC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654955" y="2797316"/>
              <a:ext cx="12124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 smtClean="0">
                  <a:solidFill>
                    <a:schemeClr val="bg1"/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…</a:t>
              </a:r>
              <a:endParaRPr lang="en-US" sz="7200" dirty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  <p:sp>
        <p:nvSpPr>
          <p:cNvPr id="33" name="Oval 32"/>
          <p:cNvSpPr/>
          <p:nvPr/>
        </p:nvSpPr>
        <p:spPr>
          <a:xfrm>
            <a:off x="733713" y="2783092"/>
            <a:ext cx="1724033" cy="1693815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144246" y="2826346"/>
            <a:ext cx="1724033" cy="1693815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84462" y="2783092"/>
            <a:ext cx="537328" cy="53732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902826" y="2772650"/>
            <a:ext cx="537328" cy="53732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60641" y="274186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72800" y="2728894"/>
            <a:ext cx="381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0641" y="4861046"/>
            <a:ext cx="87951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dirty="0" smtClean="0"/>
              <a:t>Hoover over a contact picture</a:t>
            </a:r>
          </a:p>
          <a:p>
            <a:pPr marL="342900" indent="-342900">
              <a:buAutoNum type="arabicPeriod"/>
            </a:pPr>
            <a:r>
              <a:rPr lang="en-US" dirty="0" smtClean="0"/>
              <a:t>Click the </a:t>
            </a:r>
            <a:r>
              <a:rPr lang="en-US" b="1" dirty="0"/>
              <a:t>V</a:t>
            </a:r>
            <a:r>
              <a:rPr lang="en-US" b="1" dirty="0" smtClean="0"/>
              <a:t>ideo</a:t>
            </a:r>
            <a:r>
              <a:rPr lang="en-US" dirty="0" smtClean="0"/>
              <a:t> button (You can transform an IM or audio conversation into a video chat </a:t>
            </a:r>
            <a:br>
              <a:rPr lang="en-US" dirty="0" smtClean="0"/>
            </a:br>
            <a:r>
              <a:rPr lang="en-US" dirty="0" smtClean="0"/>
              <a:t>by pressing the </a:t>
            </a:r>
            <a:r>
              <a:rPr lang="en-US" b="1" dirty="0" smtClean="0"/>
              <a:t>Video</a:t>
            </a:r>
            <a:r>
              <a:rPr lang="en-US" dirty="0" smtClean="0"/>
              <a:t> button during the conversation.)</a:t>
            </a:r>
          </a:p>
        </p:txBody>
      </p:sp>
    </p:spTree>
    <p:extLst>
      <p:ext uri="{BB962C8B-B14F-4D97-AF65-F5344CB8AC3E}">
        <p14:creationId xmlns:p14="http://schemas.microsoft.com/office/powerpoint/2010/main" val="281131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45801"/>
            <a:ext cx="12192000" cy="854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2400" b="1" dirty="0" smtClean="0">
                <a:solidFill>
                  <a:srgbClr val="004684"/>
                </a:solidFill>
                <a:latin typeface="Arial" charset="0"/>
                <a:ea typeface="Arial" charset="0"/>
                <a:cs typeface="Arial" charset="0"/>
              </a:rPr>
              <a:t>Sharing </a:t>
            </a:r>
            <a:r>
              <a:rPr lang="en-US" sz="2400" b="1" dirty="0" smtClean="0">
                <a:solidFill>
                  <a:srgbClr val="004684"/>
                </a:solidFill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2400" b="1" dirty="0" smtClean="0">
                <a:solidFill>
                  <a:srgbClr val="004684"/>
                </a:solidFill>
                <a:latin typeface="Arial" charset="0"/>
                <a:ea typeface="Arial" charset="0"/>
                <a:cs typeface="Arial" charset="0"/>
              </a:rPr>
              <a:t>Collaboration</a:t>
            </a:r>
            <a:endParaRPr lang="en-US" sz="2400" b="1" dirty="0">
              <a:solidFill>
                <a:srgbClr val="004684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405" y="2035465"/>
            <a:ext cx="2117437" cy="211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4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45059" y="723244"/>
            <a:ext cx="9943669" cy="11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 dirty="0" smtClean="0">
                <a:solidFill>
                  <a:srgbClr val="004684"/>
                </a:solidFill>
              </a:rPr>
              <a:t>Share your desktop or a program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706710" y="2009118"/>
            <a:ext cx="7209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Need to show everyone what you are talking about?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06710" y="2720305"/>
            <a:ext cx="59629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In the meeting window, click the </a:t>
            </a:r>
            <a:r>
              <a:rPr lang="en-US" b="1" dirty="0"/>
              <a:t>P</a:t>
            </a:r>
            <a:r>
              <a:rPr lang="en-US" b="1" dirty="0" smtClean="0"/>
              <a:t>resent</a:t>
            </a:r>
            <a:r>
              <a:rPr lang="en-US" dirty="0" smtClean="0"/>
              <a:t> button.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Click </a:t>
            </a:r>
            <a:r>
              <a:rPr lang="en-US" b="1" dirty="0" smtClean="0"/>
              <a:t>Present Desktop</a:t>
            </a:r>
            <a:r>
              <a:rPr lang="en-US" dirty="0" smtClean="0"/>
              <a:t> to show the entire contents of the desktop window. To just show activity in one program, </a:t>
            </a:r>
            <a:br>
              <a:rPr lang="en-US" dirty="0" smtClean="0"/>
            </a:br>
            <a:r>
              <a:rPr lang="en-US" dirty="0" smtClean="0"/>
              <a:t>click </a:t>
            </a:r>
            <a:r>
              <a:rPr lang="en-US" b="1" dirty="0" smtClean="0"/>
              <a:t>Present Program </a:t>
            </a:r>
            <a:r>
              <a:rPr lang="en-US" dirty="0" smtClean="0"/>
              <a:t>and double click your program.</a:t>
            </a:r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 marL="342900" indent="-342900">
              <a:spcAft>
                <a:spcPts val="1200"/>
              </a:spcAft>
              <a:buAutoNum type="arabicPeriod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8111" t="29476" r="16964" b="25988"/>
          <a:stretch/>
        </p:blipFill>
        <p:spPr>
          <a:xfrm>
            <a:off x="645059" y="2011591"/>
            <a:ext cx="2694467" cy="452061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2197191" y="5161160"/>
            <a:ext cx="537328" cy="587820"/>
            <a:chOff x="4413300" y="1861567"/>
            <a:chExt cx="537328" cy="587820"/>
          </a:xfrm>
        </p:grpSpPr>
        <p:sp>
          <p:nvSpPr>
            <p:cNvPr id="24" name="Oval 23"/>
            <p:cNvSpPr/>
            <p:nvPr/>
          </p:nvSpPr>
          <p:spPr>
            <a:xfrm>
              <a:off x="4413300" y="1912059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81626" y="1861567"/>
              <a:ext cx="381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1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Oval 30"/>
          <p:cNvSpPr/>
          <p:nvPr/>
        </p:nvSpPr>
        <p:spPr>
          <a:xfrm>
            <a:off x="1738019" y="5716263"/>
            <a:ext cx="568570" cy="588086"/>
          </a:xfrm>
          <a:prstGeom prst="ellipse">
            <a:avLst/>
          </a:prstGeom>
          <a:noFill/>
          <a:ln w="57150">
            <a:solidFill>
              <a:srgbClr val="FFD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rgbClr val="FFDC08"/>
                </a:solidFill>
              </a:ln>
            </a:endParaRPr>
          </a:p>
        </p:txBody>
      </p:sp>
      <p:sp>
        <p:nvSpPr>
          <p:cNvPr id="29" name="Oval 28"/>
          <p:cNvSpPr/>
          <p:nvPr/>
        </p:nvSpPr>
        <p:spPr>
          <a:xfrm>
            <a:off x="840298" y="1915492"/>
            <a:ext cx="1658720" cy="986969"/>
          </a:xfrm>
          <a:prstGeom prst="ellipse">
            <a:avLst/>
          </a:prstGeom>
          <a:noFill/>
          <a:ln w="57150">
            <a:solidFill>
              <a:srgbClr val="FFD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rgbClr val="FFDC08"/>
                </a:solidFill>
              </a:ln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577125" y="1801870"/>
            <a:ext cx="537328" cy="587820"/>
            <a:chOff x="4413300" y="1861567"/>
            <a:chExt cx="537328" cy="587820"/>
          </a:xfrm>
        </p:grpSpPr>
        <p:sp>
          <p:nvSpPr>
            <p:cNvPr id="16" name="Oval 15"/>
            <p:cNvSpPr/>
            <p:nvPr/>
          </p:nvSpPr>
          <p:spPr>
            <a:xfrm>
              <a:off x="4413300" y="1912059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81626" y="1861567"/>
              <a:ext cx="381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964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584617" y="2465040"/>
            <a:ext cx="10957810" cy="1282502"/>
          </a:xfrm>
          <a:prstGeom prst="rect">
            <a:avLst/>
          </a:prstGeom>
          <a:solidFill>
            <a:srgbClr val="00468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1" charset="0"/>
              <a:ea typeface="ＭＳ Ｐゴシック" pitchFamily="1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75329" y="963087"/>
            <a:ext cx="94289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 dirty="0" smtClean="0">
                <a:solidFill>
                  <a:srgbClr val="004684"/>
                </a:solidFill>
              </a:rPr>
              <a:t>Share a program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5329" y="4215109"/>
            <a:ext cx="596299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If you share a program, it will have a yellow border and a </a:t>
            </a:r>
            <a:r>
              <a:rPr lang="en-US" b="1" dirty="0" smtClean="0"/>
              <a:t>Now Presenting</a:t>
            </a:r>
            <a:r>
              <a:rPr lang="en-US" dirty="0" smtClean="0"/>
              <a:t> tab on your desktop.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To stop sharing, </a:t>
            </a:r>
            <a:r>
              <a:rPr lang="en-US" b="1" dirty="0" smtClean="0"/>
              <a:t>click Stop Presenting </a:t>
            </a:r>
            <a:r>
              <a:rPr lang="en-US" dirty="0" smtClean="0"/>
              <a:t>on the bar at the top of your screen or at the top of the conversation window.</a:t>
            </a:r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 marL="342900" indent="-342900">
              <a:spcAft>
                <a:spcPts val="1200"/>
              </a:spcAft>
              <a:buAutoNum type="arabicPeriod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728" t="373" r="16504" b="89033"/>
          <a:stretch/>
        </p:blipFill>
        <p:spPr>
          <a:xfrm>
            <a:off x="723406" y="2601709"/>
            <a:ext cx="10631147" cy="962795"/>
          </a:xfrm>
          <a:prstGeom prst="rect">
            <a:avLst/>
          </a:prstGeom>
          <a:ln w="38100">
            <a:solidFill>
              <a:srgbClr val="FFDC08"/>
            </a:solidFill>
          </a:ln>
        </p:spPr>
      </p:pic>
      <p:sp>
        <p:nvSpPr>
          <p:cNvPr id="29" name="Oval 28"/>
          <p:cNvSpPr/>
          <p:nvPr/>
        </p:nvSpPr>
        <p:spPr>
          <a:xfrm>
            <a:off x="9069371" y="2601710"/>
            <a:ext cx="2060744" cy="356964"/>
          </a:xfrm>
          <a:prstGeom prst="ellipse">
            <a:avLst/>
          </a:prstGeom>
          <a:noFill/>
          <a:ln w="57150">
            <a:solidFill>
              <a:srgbClr val="FFD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rgbClr val="FFDC08"/>
                </a:solidFill>
              </a:ln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800707" y="2370854"/>
            <a:ext cx="537328" cy="587820"/>
            <a:chOff x="4413300" y="1861567"/>
            <a:chExt cx="537328" cy="587820"/>
          </a:xfrm>
        </p:grpSpPr>
        <p:sp>
          <p:nvSpPr>
            <p:cNvPr id="16" name="Oval 15"/>
            <p:cNvSpPr/>
            <p:nvPr/>
          </p:nvSpPr>
          <p:spPr>
            <a:xfrm>
              <a:off x="4413300" y="1912059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81626" y="1861567"/>
              <a:ext cx="381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34911" y="2443784"/>
            <a:ext cx="537328" cy="587820"/>
            <a:chOff x="4413300" y="1861567"/>
            <a:chExt cx="537328" cy="587820"/>
          </a:xfrm>
        </p:grpSpPr>
        <p:sp>
          <p:nvSpPr>
            <p:cNvPr id="24" name="Oval 23"/>
            <p:cNvSpPr/>
            <p:nvPr/>
          </p:nvSpPr>
          <p:spPr>
            <a:xfrm>
              <a:off x="4413300" y="1912059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81626" y="1861567"/>
              <a:ext cx="381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1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234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69594" y="1008057"/>
            <a:ext cx="9943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 dirty="0" smtClean="0">
                <a:solidFill>
                  <a:srgbClr val="004684"/>
                </a:solidFill>
              </a:rPr>
              <a:t>Allow another participant to take control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9594" y="4200728"/>
            <a:ext cx="59629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Click </a:t>
            </a:r>
            <a:r>
              <a:rPr lang="en-US" b="1" dirty="0" smtClean="0"/>
              <a:t>Give Control</a:t>
            </a:r>
            <a:r>
              <a:rPr lang="en-US" dirty="0"/>
              <a:t> </a:t>
            </a:r>
            <a:r>
              <a:rPr lang="en-US" dirty="0" smtClean="0"/>
              <a:t>to allow another participant to drive your computer.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To take back control, click </a:t>
            </a:r>
            <a:r>
              <a:rPr lang="en-US" b="1" dirty="0" smtClean="0"/>
              <a:t>Give Control </a:t>
            </a:r>
            <a:r>
              <a:rPr lang="en-US" dirty="0" smtClean="0"/>
              <a:t>on the bar and choose </a:t>
            </a:r>
            <a:r>
              <a:rPr lang="en-US" b="1" dirty="0" smtClean="0"/>
              <a:t>Take Back Control </a:t>
            </a:r>
            <a:r>
              <a:rPr lang="en-US" dirty="0" smtClean="0"/>
              <a:t>from the drop down list.</a:t>
            </a:r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 marL="342900" indent="-342900">
              <a:spcAft>
                <a:spcPts val="1200"/>
              </a:spcAft>
              <a:buAutoNum type="arabicPeriod"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677102" y="2458982"/>
            <a:ext cx="10957810" cy="1282502"/>
          </a:xfrm>
          <a:prstGeom prst="rect">
            <a:avLst/>
          </a:prstGeom>
          <a:solidFill>
            <a:srgbClr val="00468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1" charset="0"/>
              <a:ea typeface="ＭＳ Ｐゴシック" pitchFamily="1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7728" t="373" r="16504" b="89033"/>
          <a:stretch/>
        </p:blipFill>
        <p:spPr>
          <a:xfrm>
            <a:off x="830881" y="2625631"/>
            <a:ext cx="10631147" cy="962795"/>
          </a:xfrm>
          <a:prstGeom prst="rect">
            <a:avLst/>
          </a:prstGeom>
          <a:ln w="38100">
            <a:solidFill>
              <a:srgbClr val="FFDC08"/>
            </a:solidFill>
          </a:ln>
        </p:spPr>
      </p:pic>
      <p:grpSp>
        <p:nvGrpSpPr>
          <p:cNvPr id="14" name="Group 13"/>
          <p:cNvGrpSpPr/>
          <p:nvPr/>
        </p:nvGrpSpPr>
        <p:grpSpPr>
          <a:xfrm>
            <a:off x="4591015" y="2836303"/>
            <a:ext cx="537328" cy="587820"/>
            <a:chOff x="4413300" y="1861567"/>
            <a:chExt cx="537328" cy="587820"/>
          </a:xfrm>
        </p:grpSpPr>
        <p:sp>
          <p:nvSpPr>
            <p:cNvPr id="18" name="Oval 17"/>
            <p:cNvSpPr/>
            <p:nvPr/>
          </p:nvSpPr>
          <p:spPr>
            <a:xfrm>
              <a:off x="4413300" y="1912059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81626" y="1861567"/>
              <a:ext cx="381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941403" y="2453428"/>
            <a:ext cx="537328" cy="587820"/>
            <a:chOff x="4413300" y="1861567"/>
            <a:chExt cx="537328" cy="587820"/>
          </a:xfrm>
        </p:grpSpPr>
        <p:sp>
          <p:nvSpPr>
            <p:cNvPr id="22" name="Oval 21"/>
            <p:cNvSpPr/>
            <p:nvPr/>
          </p:nvSpPr>
          <p:spPr>
            <a:xfrm>
              <a:off x="4413300" y="1912059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481626" y="1861567"/>
              <a:ext cx="381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1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919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3113" r="16818" b="5618"/>
          <a:stretch/>
        </p:blipFill>
        <p:spPr>
          <a:xfrm>
            <a:off x="839790" y="2059351"/>
            <a:ext cx="6118114" cy="4633387"/>
          </a:xfrm>
          <a:prstGeom prst="rect">
            <a:avLst/>
          </a:prstGeom>
          <a:ln w="38100">
            <a:solidFill>
              <a:srgbClr val="004684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869594" y="723126"/>
            <a:ext cx="9943669" cy="11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 dirty="0" smtClean="0">
                <a:solidFill>
                  <a:srgbClr val="004684"/>
                </a:solidFill>
              </a:rPr>
              <a:t>Share a file or a picture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10734" y="3239048"/>
            <a:ext cx="41149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If you are in a two person impromptu meeting the simplest way to share a document or photo is to drag and drop the file into the IM area or to the participants name.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If you are in a scheduled meeting press </a:t>
            </a:r>
            <a:r>
              <a:rPr lang="en-US" b="1" dirty="0" smtClean="0"/>
              <a:t>Present</a:t>
            </a:r>
            <a:r>
              <a:rPr lang="en-US" dirty="0" smtClean="0"/>
              <a:t> button then choose: </a:t>
            </a:r>
            <a:r>
              <a:rPr lang="en-US" b="1" dirty="0" smtClean="0"/>
              <a:t>Add </a:t>
            </a:r>
            <a:r>
              <a:rPr lang="en-US" b="1" dirty="0"/>
              <a:t>A</a:t>
            </a:r>
            <a:r>
              <a:rPr lang="en-US" b="1" dirty="0" smtClean="0"/>
              <a:t>ttachment</a:t>
            </a:r>
            <a:r>
              <a:rPr lang="en-US" dirty="0" smtClean="0"/>
              <a:t>.</a:t>
            </a:r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 marL="342900" indent="-342900">
              <a:spcAft>
                <a:spcPts val="1200"/>
              </a:spcAft>
              <a:buAutoNum type="arabicPeriod"/>
            </a:pP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998618" y="5667707"/>
            <a:ext cx="537328" cy="587820"/>
            <a:chOff x="4413300" y="1861567"/>
            <a:chExt cx="537328" cy="587820"/>
          </a:xfrm>
        </p:grpSpPr>
        <p:sp>
          <p:nvSpPr>
            <p:cNvPr id="16" name="Oval 15"/>
            <p:cNvSpPr/>
            <p:nvPr/>
          </p:nvSpPr>
          <p:spPr>
            <a:xfrm>
              <a:off x="4413300" y="1912059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81626" y="1861567"/>
              <a:ext cx="381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2</a:t>
              </a:r>
              <a:endParaRPr lang="en-US" sz="3200" b="1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869594" y="2995630"/>
            <a:ext cx="1996436" cy="3066990"/>
          </a:xfrm>
          <a:prstGeom prst="rect">
            <a:avLst/>
          </a:prstGeom>
          <a:noFill/>
          <a:ln w="38100">
            <a:solidFill>
              <a:srgbClr val="FFD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DC08"/>
                </a:solidFill>
              </a:ln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00930" y="2945138"/>
            <a:ext cx="537328" cy="587820"/>
            <a:chOff x="4413300" y="1861567"/>
            <a:chExt cx="537328" cy="587820"/>
          </a:xfrm>
        </p:grpSpPr>
        <p:sp>
          <p:nvSpPr>
            <p:cNvPr id="24" name="Oval 23"/>
            <p:cNvSpPr/>
            <p:nvPr/>
          </p:nvSpPr>
          <p:spPr>
            <a:xfrm>
              <a:off x="4413300" y="1912059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81626" y="1861567"/>
              <a:ext cx="381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1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168062" y="3071293"/>
            <a:ext cx="1109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Drag files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here to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Share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68111" t="29476" r="16964" b="25988"/>
          <a:stretch/>
        </p:blipFill>
        <p:spPr>
          <a:xfrm>
            <a:off x="4411820" y="4493127"/>
            <a:ext cx="1329723" cy="2230927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425447" y="5020504"/>
            <a:ext cx="1023318" cy="229168"/>
          </a:xfrm>
          <a:prstGeom prst="ellipse">
            <a:avLst/>
          </a:prstGeom>
          <a:noFill/>
          <a:ln w="28575">
            <a:solidFill>
              <a:srgbClr val="FFD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rgbClr val="FFDC08"/>
                </a:solidFill>
              </a:ln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958990" y="4812641"/>
            <a:ext cx="537328" cy="587820"/>
            <a:chOff x="4413300" y="1861567"/>
            <a:chExt cx="537328" cy="587820"/>
          </a:xfrm>
        </p:grpSpPr>
        <p:sp>
          <p:nvSpPr>
            <p:cNvPr id="20" name="Oval 19"/>
            <p:cNvSpPr/>
            <p:nvPr/>
          </p:nvSpPr>
          <p:spPr>
            <a:xfrm>
              <a:off x="4413300" y="1912059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81626" y="1861567"/>
              <a:ext cx="381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1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168061" y="843166"/>
            <a:ext cx="9943669" cy="1132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 dirty="0" smtClean="0">
                <a:solidFill>
                  <a:srgbClr val="004684"/>
                </a:solidFill>
              </a:rPr>
              <a:t>Share notes with </a:t>
            </a:r>
            <a:r>
              <a:rPr lang="en-US" sz="4000" b="1" dirty="0">
                <a:solidFill>
                  <a:srgbClr val="004684"/>
                </a:solidFill>
              </a:rPr>
              <a:t>O</a:t>
            </a:r>
            <a:r>
              <a:rPr lang="en-US" sz="4000" b="1" dirty="0" smtClean="0">
                <a:solidFill>
                  <a:srgbClr val="004684"/>
                </a:solidFill>
              </a:rPr>
              <a:t>neNote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58889" y="3083611"/>
            <a:ext cx="41149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In the conversation window, press the </a:t>
            </a:r>
            <a:r>
              <a:rPr lang="en-US" b="1" dirty="0" smtClean="0"/>
              <a:t>Present</a:t>
            </a:r>
            <a:r>
              <a:rPr lang="en-US" dirty="0" smtClean="0"/>
              <a:t> </a:t>
            </a:r>
            <a:r>
              <a:rPr lang="en-US" dirty="0"/>
              <a:t>button then choose: </a:t>
            </a:r>
            <a:r>
              <a:rPr lang="en-US" b="1" dirty="0" smtClean="0"/>
              <a:t>Shared Notes</a:t>
            </a:r>
            <a:r>
              <a:rPr lang="en-US" dirty="0" smtClean="0"/>
              <a:t>. 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Select an existing notebook, or click </a:t>
            </a:r>
            <a:r>
              <a:rPr lang="en-US" b="1" dirty="0" smtClean="0"/>
              <a:t>New Notebook </a:t>
            </a:r>
            <a:r>
              <a:rPr lang="en-US" dirty="0" smtClean="0"/>
              <a:t>to create a new one.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66529" y="3191333"/>
            <a:ext cx="1109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Drag files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here to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Share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68111" t="29476" r="16964" b="25988"/>
          <a:stretch/>
        </p:blipFill>
        <p:spPr>
          <a:xfrm>
            <a:off x="1246469" y="2075869"/>
            <a:ext cx="2764189" cy="4637585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466528" y="3572491"/>
            <a:ext cx="1329723" cy="371935"/>
          </a:xfrm>
          <a:prstGeom prst="ellipse">
            <a:avLst/>
          </a:prstGeom>
          <a:noFill/>
          <a:ln w="28575">
            <a:solidFill>
              <a:srgbClr val="FFD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rgbClr val="FFDC08"/>
                </a:solidFill>
              </a:ln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756097" y="3464548"/>
            <a:ext cx="537328" cy="587820"/>
            <a:chOff x="4413300" y="1861567"/>
            <a:chExt cx="537328" cy="587820"/>
          </a:xfrm>
        </p:grpSpPr>
        <p:sp>
          <p:nvSpPr>
            <p:cNvPr id="20" name="Oval 19"/>
            <p:cNvSpPr/>
            <p:nvPr/>
          </p:nvSpPr>
          <p:spPr>
            <a:xfrm>
              <a:off x="4413300" y="1912059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81626" y="1861567"/>
              <a:ext cx="381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1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391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73461" y="828175"/>
            <a:ext cx="101526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 dirty="0" smtClean="0">
                <a:solidFill>
                  <a:srgbClr val="004684"/>
                </a:solidFill>
              </a:rPr>
              <a:t>Share a whiteboard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00746" y="3168359"/>
            <a:ext cx="41149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In the conversation window, press the </a:t>
            </a:r>
            <a:r>
              <a:rPr lang="en-US" b="1" dirty="0" smtClean="0"/>
              <a:t>Present</a:t>
            </a:r>
            <a:r>
              <a:rPr lang="en-US" dirty="0" smtClean="0"/>
              <a:t> </a:t>
            </a:r>
            <a:r>
              <a:rPr lang="en-US" dirty="0"/>
              <a:t>button then choose: </a:t>
            </a:r>
            <a:r>
              <a:rPr lang="en-US" b="1" dirty="0" smtClean="0"/>
              <a:t>More </a:t>
            </a:r>
            <a:r>
              <a:rPr lang="en-US" dirty="0" smtClean="0"/>
              <a:t>and then choose </a:t>
            </a:r>
            <a:r>
              <a:rPr lang="en-US" b="1" dirty="0" smtClean="0"/>
              <a:t>Whiteboard.</a:t>
            </a:r>
            <a:endParaRPr lang="en-US" dirty="0" smtClean="0"/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Check out the toolset on the right hand side.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80881" y="3335493"/>
            <a:ext cx="1109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Drag files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here to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Share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68111" t="29476" r="16964" b="25988"/>
          <a:stretch/>
        </p:blipFill>
        <p:spPr>
          <a:xfrm>
            <a:off x="860821" y="3022568"/>
            <a:ext cx="2190983" cy="3675895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026289" y="4747528"/>
            <a:ext cx="672691" cy="371935"/>
          </a:xfrm>
          <a:prstGeom prst="ellipse">
            <a:avLst/>
          </a:prstGeom>
          <a:noFill/>
          <a:ln w="28575">
            <a:solidFill>
              <a:srgbClr val="FFD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rgbClr val="FFDC08"/>
                </a:solidFill>
              </a:ln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43553" y="4723289"/>
            <a:ext cx="537328" cy="587820"/>
            <a:chOff x="4413300" y="1861567"/>
            <a:chExt cx="537328" cy="587820"/>
          </a:xfrm>
        </p:grpSpPr>
        <p:sp>
          <p:nvSpPr>
            <p:cNvPr id="20" name="Oval 19"/>
            <p:cNvSpPr/>
            <p:nvPr/>
          </p:nvSpPr>
          <p:spPr>
            <a:xfrm>
              <a:off x="4413300" y="1912059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81626" y="1861567"/>
              <a:ext cx="381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1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73460" y="1979259"/>
            <a:ext cx="107057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Need to show everyone what you are talking about? Draw it on a whiteboard. 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Great for brainstorming!</a:t>
            </a:r>
          </a:p>
        </p:txBody>
      </p:sp>
      <p:pic>
        <p:nvPicPr>
          <p:cNvPr id="2050" name="Picture 2" descr="http://www.rochester.edu/it/networking/skype/assets/images/whiteboar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676" y="3022568"/>
            <a:ext cx="3384716" cy="3013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10606545" y="3194190"/>
            <a:ext cx="672691" cy="1039831"/>
          </a:xfrm>
          <a:prstGeom prst="ellipse">
            <a:avLst/>
          </a:prstGeom>
          <a:noFill/>
          <a:ln w="28575">
            <a:solidFill>
              <a:srgbClr val="FFD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rgbClr val="FFDC08"/>
                </a:solidFill>
              </a:ln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207385" y="3110105"/>
            <a:ext cx="537328" cy="587820"/>
            <a:chOff x="4413300" y="1861567"/>
            <a:chExt cx="537328" cy="587820"/>
          </a:xfrm>
        </p:grpSpPr>
        <p:sp>
          <p:nvSpPr>
            <p:cNvPr id="15" name="Oval 14"/>
            <p:cNvSpPr/>
            <p:nvPr/>
          </p:nvSpPr>
          <p:spPr>
            <a:xfrm>
              <a:off x="4413300" y="1912059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81626" y="1861567"/>
              <a:ext cx="381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989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024903" y="2386068"/>
            <a:ext cx="3777095" cy="3173134"/>
            <a:chOff x="1676978" y="780183"/>
            <a:chExt cx="3777095" cy="317313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95055" y="1041977"/>
              <a:ext cx="3459018" cy="2911340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1676978" y="780183"/>
              <a:ext cx="523587" cy="52358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flipH="1">
              <a:off x="1758861" y="801893"/>
              <a:ext cx="2635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1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997365" y="3103128"/>
              <a:ext cx="523587" cy="52358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 flipH="1">
              <a:off x="2098103" y="3124838"/>
              <a:ext cx="2635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2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110648" y="2638610"/>
            <a:ext cx="4932795" cy="2046942"/>
            <a:chOff x="5772150" y="2929846"/>
            <a:chExt cx="4932795" cy="2046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2150" y="2929846"/>
              <a:ext cx="4932795" cy="2046942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>
            <a:xfrm>
              <a:off x="8194965" y="3990261"/>
              <a:ext cx="523587" cy="52358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flipH="1">
              <a:off x="8295703" y="4011971"/>
              <a:ext cx="2635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3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135601" y="4959037"/>
            <a:ext cx="55515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 smtClean="0"/>
              <a:t>Select the headset or computer icon in lower left corner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 smtClean="0"/>
              <a:t>Click “Audio Device Settings”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 smtClean="0"/>
              <a:t>Pick your preferred audio device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1184228" y="1062629"/>
            <a:ext cx="8063633" cy="1132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 dirty="0" smtClean="0">
                <a:solidFill>
                  <a:srgbClr val="004684"/>
                </a:solidFill>
              </a:rPr>
              <a:t>Set up your audio device</a:t>
            </a:r>
          </a:p>
        </p:txBody>
      </p:sp>
    </p:spTree>
    <p:extLst>
      <p:ext uri="{BB962C8B-B14F-4D97-AF65-F5344CB8AC3E}">
        <p14:creationId xmlns:p14="http://schemas.microsoft.com/office/powerpoint/2010/main" val="12940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209978" y="977842"/>
            <a:ext cx="40634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 dirty="0" smtClean="0">
                <a:solidFill>
                  <a:srgbClr val="004684"/>
                </a:solidFill>
              </a:rPr>
              <a:t>Start a Call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31834" y="2669571"/>
            <a:ext cx="10791994" cy="1567246"/>
          </a:xfrm>
          <a:prstGeom prst="rect">
            <a:avLst/>
          </a:prstGeom>
          <a:solidFill>
            <a:srgbClr val="EAF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24" y="2733366"/>
            <a:ext cx="1330494" cy="14396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222" y="2912717"/>
            <a:ext cx="1107368" cy="11073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364" y="2932749"/>
            <a:ext cx="1112823" cy="110736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5225" y="2892684"/>
            <a:ext cx="1147433" cy="1147433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8095782" y="2952781"/>
            <a:ext cx="1087336" cy="1087336"/>
          </a:xfrm>
          <a:prstGeom prst="ellipse">
            <a:avLst/>
          </a:prstGeom>
          <a:solidFill>
            <a:srgbClr val="22AC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1227" y="3283134"/>
            <a:ext cx="652080" cy="445688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9722714" y="2962309"/>
            <a:ext cx="1087336" cy="1087336"/>
          </a:xfrm>
          <a:prstGeom prst="ellipse">
            <a:avLst/>
          </a:prstGeom>
          <a:solidFill>
            <a:srgbClr val="22AC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683056" y="2620511"/>
            <a:ext cx="1212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…</a:t>
            </a:r>
            <a:endParaRPr lang="en-US" sz="7200" dirty="0">
              <a:solidFill>
                <a:schemeClr val="bg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31834" y="2606287"/>
            <a:ext cx="1724033" cy="1693815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411421" y="2619492"/>
            <a:ext cx="1724033" cy="1693815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82583" y="2606287"/>
            <a:ext cx="537328" cy="53732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411421" y="2603758"/>
            <a:ext cx="537328" cy="53732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58762" y="256505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79747" y="2553266"/>
            <a:ext cx="381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09978" y="4804162"/>
            <a:ext cx="35445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Hoover over a contact picture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Click the call button</a:t>
            </a:r>
          </a:p>
        </p:txBody>
      </p:sp>
    </p:spTree>
    <p:extLst>
      <p:ext uri="{BB962C8B-B14F-4D97-AF65-F5344CB8AC3E}">
        <p14:creationId xmlns:p14="http://schemas.microsoft.com/office/powerpoint/2010/main" val="206238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197969" y="2218545"/>
            <a:ext cx="6521965" cy="2338466"/>
          </a:xfrm>
          <a:prstGeom prst="rect">
            <a:avLst/>
          </a:prstGeom>
          <a:solidFill>
            <a:srgbClr val="00468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1" charset="0"/>
              <a:ea typeface="ＭＳ Ｐゴシック" pitchFamily="1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777" y="2374009"/>
            <a:ext cx="6265201" cy="20658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777" y="3142235"/>
            <a:ext cx="720516" cy="717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0758" y="2411759"/>
            <a:ext cx="681812" cy="68181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97969" y="889896"/>
            <a:ext cx="8115713" cy="1132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 dirty="0" smtClean="0">
                <a:solidFill>
                  <a:srgbClr val="004684"/>
                </a:solidFill>
              </a:rPr>
              <a:t>Start a Conference Call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006683" y="2833818"/>
            <a:ext cx="537328" cy="587820"/>
            <a:chOff x="4413300" y="1861567"/>
            <a:chExt cx="537328" cy="587820"/>
          </a:xfrm>
        </p:grpSpPr>
        <p:sp>
          <p:nvSpPr>
            <p:cNvPr id="37" name="Oval 36"/>
            <p:cNvSpPr/>
            <p:nvPr/>
          </p:nvSpPr>
          <p:spPr>
            <a:xfrm>
              <a:off x="4413300" y="1912059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481626" y="1861567"/>
              <a:ext cx="381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197969" y="4726816"/>
            <a:ext cx="878501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Select multiple contacts (hold the ctrl key while clicking the names)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Right-click any of the selected names and choose “Start a Conference Call”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Click “Skype Call”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526475" y="3134746"/>
            <a:ext cx="537328" cy="587820"/>
            <a:chOff x="4413300" y="1861567"/>
            <a:chExt cx="537328" cy="587820"/>
          </a:xfrm>
        </p:grpSpPr>
        <p:sp>
          <p:nvSpPr>
            <p:cNvPr id="35" name="Oval 34"/>
            <p:cNvSpPr/>
            <p:nvPr/>
          </p:nvSpPr>
          <p:spPr>
            <a:xfrm>
              <a:off x="4413300" y="1912059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481626" y="1861567"/>
              <a:ext cx="381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16536" y="2034135"/>
            <a:ext cx="613885" cy="584775"/>
            <a:chOff x="584462" y="1873358"/>
            <a:chExt cx="613885" cy="584775"/>
          </a:xfrm>
        </p:grpSpPr>
        <p:sp>
          <p:nvSpPr>
            <p:cNvPr id="36" name="Oval 35"/>
            <p:cNvSpPr/>
            <p:nvPr/>
          </p:nvSpPr>
          <p:spPr>
            <a:xfrm>
              <a:off x="584462" y="1914588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60641" y="1873358"/>
              <a:ext cx="5377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1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619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218724" y="1002452"/>
            <a:ext cx="8115713" cy="11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 dirty="0" smtClean="0">
                <a:solidFill>
                  <a:srgbClr val="004684"/>
                </a:solidFill>
              </a:rPr>
              <a:t>Answer a Call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85766" y="2423781"/>
            <a:ext cx="626671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When someone calls you, an alert pops up in the lower-right of </a:t>
            </a:r>
            <a:r>
              <a:rPr lang="en-US" sz="2000" dirty="0" smtClean="0"/>
              <a:t>your screen</a:t>
            </a:r>
            <a:r>
              <a:rPr lang="en-US" sz="2000" dirty="0"/>
              <a:t>.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AutoNum type="arabicPeriod"/>
            </a:pPr>
            <a:r>
              <a:rPr lang="en-US" dirty="0" smtClean="0"/>
              <a:t>To </a:t>
            </a:r>
            <a:r>
              <a:rPr lang="en-US" dirty="0"/>
              <a:t>answer the call, click anywhere on the photo area.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AutoNum type="arabicPeriod"/>
            </a:pPr>
            <a:r>
              <a:rPr lang="en-US" dirty="0" smtClean="0"/>
              <a:t>To </a:t>
            </a:r>
            <a:r>
              <a:rPr lang="en-US" dirty="0"/>
              <a:t>reject the call, click Ignore.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AutoNum type="arabicPeriod"/>
            </a:pPr>
            <a:r>
              <a:rPr lang="en-US" dirty="0" smtClean="0"/>
              <a:t>To  respond with an IM or change your status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 </a:t>
            </a:r>
            <a:r>
              <a:rPr lang="en-US" dirty="0" smtClean="0"/>
              <a:t>Not Disturb, press options.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44286" y="2446687"/>
            <a:ext cx="3529084" cy="3529084"/>
            <a:chOff x="7011812" y="879143"/>
            <a:chExt cx="3529084" cy="35290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1812" y="879143"/>
              <a:ext cx="3529084" cy="3529084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7" name="Rectangle 6"/>
            <p:cNvSpPr/>
            <p:nvPr/>
          </p:nvSpPr>
          <p:spPr>
            <a:xfrm>
              <a:off x="7011812" y="3787131"/>
              <a:ext cx="3529084" cy="62109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Options </a:t>
              </a:r>
              <a:r>
                <a:rPr lang="en-US" sz="4400" baseline="-30000" dirty="0" smtClean="0">
                  <a:solidFill>
                    <a:schemeClr val="bg1"/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  <a:sym typeface="Wingdings 3" panose="05040102010807070707" pitchFamily="18" charset="2"/>
                </a:rPr>
                <a:t></a:t>
              </a:r>
              <a:r>
                <a:rPr lang="en-US" dirty="0" smtClean="0">
                  <a:solidFill>
                    <a:schemeClr val="bg1"/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             Ignore</a:t>
              </a:r>
              <a:endParaRPr lang="en-US" dirty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5658" y="1046527"/>
              <a:ext cx="922942" cy="92294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038378" y="3120060"/>
              <a:ext cx="1737976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Sara Nevedal</a:t>
              </a:r>
            </a:p>
            <a:p>
              <a:r>
                <a:rPr lang="en-US" sz="1400" dirty="0" smtClean="0">
                  <a:solidFill>
                    <a:schemeClr val="bg1"/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Technology Trainer</a:t>
              </a:r>
              <a:endParaRPr lang="en-US" sz="1400" dirty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389557" y="3044568"/>
            <a:ext cx="613885" cy="584775"/>
            <a:chOff x="584462" y="1873358"/>
            <a:chExt cx="613885" cy="584775"/>
          </a:xfrm>
        </p:grpSpPr>
        <p:sp>
          <p:nvSpPr>
            <p:cNvPr id="36" name="Oval 35"/>
            <p:cNvSpPr/>
            <p:nvPr/>
          </p:nvSpPr>
          <p:spPr>
            <a:xfrm>
              <a:off x="584462" y="1914588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60641" y="1873358"/>
              <a:ext cx="5377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1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175480" y="5060765"/>
            <a:ext cx="537328" cy="587820"/>
            <a:chOff x="4413300" y="1861567"/>
            <a:chExt cx="537328" cy="587820"/>
          </a:xfrm>
        </p:grpSpPr>
        <p:sp>
          <p:nvSpPr>
            <p:cNvPr id="37" name="Oval 36"/>
            <p:cNvSpPr/>
            <p:nvPr/>
          </p:nvSpPr>
          <p:spPr>
            <a:xfrm>
              <a:off x="4413300" y="1912059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481626" y="1861567"/>
              <a:ext cx="381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852483" y="5135014"/>
            <a:ext cx="537328" cy="587820"/>
            <a:chOff x="4413300" y="1861567"/>
            <a:chExt cx="537328" cy="587820"/>
          </a:xfrm>
        </p:grpSpPr>
        <p:sp>
          <p:nvSpPr>
            <p:cNvPr id="35" name="Oval 34"/>
            <p:cNvSpPr/>
            <p:nvPr/>
          </p:nvSpPr>
          <p:spPr>
            <a:xfrm>
              <a:off x="4413300" y="1912059"/>
              <a:ext cx="537328" cy="5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481626" y="1861567"/>
              <a:ext cx="381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245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60641" y="873145"/>
            <a:ext cx="105370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 dirty="0" smtClean="0">
                <a:solidFill>
                  <a:srgbClr val="004684"/>
                </a:solidFill>
              </a:rPr>
              <a:t>Invite more people to the chat or call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18497" y="2363785"/>
            <a:ext cx="702229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Whether it is an IM conversation, audio call or video conference, to add more people press the add symbol in the upper right corner.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In the meeting pane click: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endParaRPr lang="en-US" dirty="0"/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In the participants pane click: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endParaRPr lang="en-US" dirty="0"/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Select or multi-select (Ctrl-click) from your contacts, or type their name in the search field.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Press “ok” to send them a request to join the call.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137"/>
          <a:stretch/>
        </p:blipFill>
        <p:spPr>
          <a:xfrm>
            <a:off x="395631" y="2147303"/>
            <a:ext cx="3866314" cy="4310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1" t="1" r="-213" b="45492"/>
          <a:stretch/>
        </p:blipFill>
        <p:spPr>
          <a:xfrm>
            <a:off x="-14288" y="4406657"/>
            <a:ext cx="3447036" cy="2458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3671248" y="2500448"/>
            <a:ext cx="477671" cy="450376"/>
          </a:xfrm>
          <a:prstGeom prst="ellipse">
            <a:avLst/>
          </a:prstGeom>
          <a:noFill/>
          <a:ln w="57150">
            <a:solidFill>
              <a:srgbClr val="FFD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125710" y="4535245"/>
            <a:ext cx="302616" cy="285324"/>
          </a:xfrm>
          <a:prstGeom prst="ellipse">
            <a:avLst/>
          </a:prstGeom>
          <a:noFill/>
          <a:ln w="57150">
            <a:solidFill>
              <a:srgbClr val="FFD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2874" y="3274191"/>
            <a:ext cx="847727" cy="81086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186737" y="4302777"/>
            <a:ext cx="2300287" cy="445471"/>
          </a:xfrm>
          <a:prstGeom prst="rect">
            <a:avLst/>
          </a:prstGeom>
          <a:solidFill>
            <a:srgbClr val="22AC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Invite More People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96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60641" y="890955"/>
            <a:ext cx="81157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 dirty="0" smtClean="0">
                <a:solidFill>
                  <a:srgbClr val="004684"/>
                </a:solidFill>
              </a:rPr>
              <a:t>Add audio to an IM conversation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39667" y="2278785"/>
            <a:ext cx="7022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In the conversation window, click the </a:t>
            </a:r>
            <a:r>
              <a:rPr lang="en-US" sz="2000" b="1" dirty="0"/>
              <a:t>P</a:t>
            </a:r>
            <a:r>
              <a:rPr lang="en-US" sz="2000" b="1" dirty="0" smtClean="0"/>
              <a:t>hone</a:t>
            </a:r>
            <a:r>
              <a:rPr lang="en-US" sz="2000" dirty="0" smtClean="0"/>
              <a:t> button.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137"/>
          <a:stretch/>
        </p:blipFill>
        <p:spPr>
          <a:xfrm>
            <a:off x="742529" y="2165113"/>
            <a:ext cx="3866314" cy="431095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431144" y="5891091"/>
            <a:ext cx="477671" cy="450376"/>
          </a:xfrm>
          <a:prstGeom prst="ellipse">
            <a:avLst/>
          </a:prstGeom>
          <a:noFill/>
          <a:ln w="57150">
            <a:solidFill>
              <a:srgbClr val="FFD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74" y="3141466"/>
            <a:ext cx="922942" cy="92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9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2060"/>
      </a:hlink>
      <a:folHlink>
        <a:srgbClr val="FFC000"/>
      </a:folHlink>
    </a:clrScheme>
    <a:fontScheme name="Blank Presentation">
      <a:majorFont>
        <a:latin typeface="Georgia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Powerpoint-11-16-12</Template>
  <TotalTime>747</TotalTime>
  <Words>1488</Words>
  <Application>Microsoft Office PowerPoint</Application>
  <PresentationFormat>Widescreen</PresentationFormat>
  <Paragraphs>249</Paragraphs>
  <Slides>37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MS PGothic</vt:lpstr>
      <vt:lpstr>MS PGothic</vt:lpstr>
      <vt:lpstr>Arial</vt:lpstr>
      <vt:lpstr>Calibri</vt:lpstr>
      <vt:lpstr>Courier New</vt:lpstr>
      <vt:lpstr>Georgia</vt:lpstr>
      <vt:lpstr>Goudy Old Style</vt:lpstr>
      <vt:lpstr>Microsoft Sans Serif</vt:lpstr>
      <vt:lpstr>Trebuchet MS</vt:lpstr>
      <vt:lpstr>Wingdings</vt:lpstr>
      <vt:lpstr>Wingdings 3</vt:lpstr>
      <vt:lpstr>Blank Presentation</vt:lpstr>
      <vt:lpstr>Skype for Business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J. Nevedal</dc:creator>
  <cp:lastModifiedBy>Sara J. Nevedal</cp:lastModifiedBy>
  <cp:revision>70</cp:revision>
  <dcterms:created xsi:type="dcterms:W3CDTF">2015-08-26T15:16:38Z</dcterms:created>
  <dcterms:modified xsi:type="dcterms:W3CDTF">2015-09-24T14:25:09Z</dcterms:modified>
</cp:coreProperties>
</file>